
<file path=[Content_Types].xml><?xml version="1.0" encoding="utf-8"?>
<Types xmlns="http://schemas.openxmlformats.org/package/2006/content-types">
  <Override PartName="/_rels/.rels" ContentType="application/vnd.openxmlformats-package.relationships+xml"/>
  <Override PartName="/ppt/notesSlides/notesSlide10.xml" ContentType="application/vnd.openxmlformats-officedocument.presentationml.notesSlide+xml"/>
  <Override PartName="/ppt/notesSlides/_rels/notesSlide4.xml.rels" ContentType="application/vnd.openxmlformats-package.relationships+xml"/>
  <Override PartName="/ppt/notesSlides/_rels/notesSlide13.xml.rels" ContentType="application/vnd.openxmlformats-package.relationships+xml"/>
  <Override PartName="/ppt/notesSlides/_rels/notesSlide12.xml.rels" ContentType="application/vnd.openxmlformats-package.relationships+xml"/>
  <Override PartName="/ppt/notesSlides/_rels/notesSlide10.xml.rels" ContentType="application/vnd.openxmlformats-package.relationships+xml"/>
  <Override PartName="/ppt/notesSlides/notesSlide4.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_rels/presentation.xml.rels" ContentType="application/vnd.openxmlformats-package.relationships+xml"/>
  <Override PartName="/ppt/media/image8.png" ContentType="image/png"/>
  <Override PartName="/ppt/media/image10.png" ContentType="image/png"/>
  <Override PartName="/ppt/media/image12.png" ContentType="image/png"/>
  <Override PartName="/ppt/media/image37.jpeg" ContentType="image/jpeg"/>
  <Override PartName="/ppt/media/image22.jpeg" ContentType="image/jpeg"/>
  <Override PartName="/ppt/media/image14.png" ContentType="image/png"/>
  <Override PartName="/ppt/media/image23.png" ContentType="image/png"/>
  <Override PartName="/ppt/media/image32.png" ContentType="image/png"/>
  <Override PartName="/ppt/media/image16.png" ContentType="image/png"/>
  <Override PartName="/ppt/media/image25.png" ContentType="image/png"/>
  <Override PartName="/ppt/media/image34.png" ContentType="image/png"/>
  <Override PartName="/ppt/media/image18.png" ContentType="image/png"/>
  <Override PartName="/ppt/media/image30.jpeg" ContentType="image/jpeg"/>
  <Override PartName="/ppt/media/image27.png" ContentType="image/png"/>
  <Override PartName="/ppt/media/image26.jpeg" ContentType="image/jpeg"/>
  <Override PartName="/ppt/media/image29.png" ContentType="image/png"/>
  <Override PartName="/ppt/media/image38.png" ContentType="image/png"/>
  <Override PartName="/ppt/media/image3.png" ContentType="image/png"/>
  <Override PartName="/ppt/media/image5.png" ContentType="image/png"/>
  <Override PartName="/ppt/media/image6.jpeg" ContentType="image/jpeg"/>
  <Override PartName="/ppt/media/image7.png" ContentType="image/png"/>
  <Override PartName="/ppt/media/image19.jpeg" ContentType="image/jpeg"/>
  <Override PartName="/ppt/media/image9.png" ContentType="image/png"/>
  <Override PartName="/ppt/media/image36.jpeg" ContentType="image/jpeg"/>
  <Override PartName="/ppt/media/image11.png" ContentType="image/png"/>
  <Override PartName="/ppt/media/image20.png" ContentType="image/png"/>
  <Override PartName="/ppt/media/image21.jpeg" ContentType="image/jpeg"/>
  <Override PartName="/ppt/media/image13.png" ContentType="image/png"/>
  <Override PartName="/ppt/media/image15.png" ContentType="image/png"/>
  <Override PartName="/ppt/media/image24.png" ContentType="image/png"/>
  <Override PartName="/ppt/media/image1.jpeg" ContentType="image/jpeg"/>
  <Override PartName="/ppt/media/image17.png" ContentType="image/png"/>
  <Override PartName="/ppt/media/image35.png" ContentType="image/png"/>
  <Override PartName="/ppt/media/image28.png" ContentType="image/png"/>
  <Override PartName="/ppt/media/image31.jpeg" ContentType="image/jpeg"/>
  <Override PartName="/ppt/media/image2.png" ContentType="image/png"/>
  <Override PartName="/ppt/media/image4.png" ContentType="image/png"/>
  <Override PartName="/ppt/media/image33.jpeg" ContentType="image/jpeg"/>
  <Override PartName="/ppt/slideLayouts/slideLayout14.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15.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22.xml" ContentType="application/vnd.openxmlformats-officedocument.presentationml.slideLayout+xml"/>
  <Override PartName="/ppt/slideLayouts/slideLayout1.xml" ContentType="application/vnd.openxmlformats-officedocument.presentationml.slideLayout+xml"/>
  <Override PartName="/ppt/slideLayouts/slideLayout16.xml" ContentType="application/vnd.openxmlformats-officedocument.presentationml.slideLayout+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ppt/slideLayouts/slideLayout23.xml" ContentType="application/vnd.openxmlformats-officedocument.presentationml.slideLayout+xml"/>
  <Override PartName="/ppt/slideLayouts/slideLayout2.xml" ContentType="application/vnd.openxmlformats-officedocument.presentationml.slideLayout+xml"/>
  <Override PartName="/ppt/slideLayouts/slideLayout17.xml" ContentType="application/vnd.openxmlformats-officedocument.presentationml.slideLayout+xml"/>
  <Override PartName="/ppt/slideLayouts/slideLayout13.xml" ContentType="application/vnd.openxmlformats-officedocument.presentationml.slideLayout+xml"/>
  <Override PartName="/ppt/slideLayouts/slideLayout7.xml" ContentType="application/vnd.openxmlformats-officedocument.presentationml.slideLayout+xml"/>
  <Override PartName="/ppt/slideLayouts/_rels/slideLayout16.xml.rels" ContentType="application/vnd.openxmlformats-package.relationships+xml"/>
  <Override PartName="/ppt/slideLayouts/_rels/slideLayout11.xml.rels" ContentType="application/vnd.openxmlformats-package.relationships+xml"/>
  <Override PartName="/ppt/slideLayouts/_rels/slideLayout15.xml.rels" ContentType="application/vnd.openxmlformats-package.relationships+xml"/>
  <Override PartName="/ppt/slideLayouts/_rels/slideLayout10.xml.rels" ContentType="application/vnd.openxmlformats-package.relationships+xml"/>
  <Override PartName="/ppt/slideLayouts/_rels/slideLayout14.xml.rels" ContentType="application/vnd.openxmlformats-package.relationships+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5.xml.rels" ContentType="application/vnd.openxmlformats-package.relationships+xml"/>
  <Override PartName="/ppt/slideLayouts/_rels/slideLayout9.xml.rels" ContentType="application/vnd.openxmlformats-package.relationships+xml"/>
  <Override PartName="/ppt/slideLayouts/_rels/slideLayout21.xml.rels" ContentType="application/vnd.openxmlformats-package.relationships+xml"/>
  <Override PartName="/ppt/slideLayouts/_rels/slideLayout4.xml.rels" ContentType="application/vnd.openxmlformats-package.relationships+xml"/>
  <Override PartName="/ppt/slideLayouts/_rels/slideLayout8.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3.xml.rels" ContentType="application/vnd.openxmlformats-package.relationships+xml"/>
  <Override PartName="/ppt/slideLayouts/_rels/slideLayout7.xml.rels" ContentType="application/vnd.openxmlformats-package.relationships+xml"/>
  <Override PartName="/ppt/slideLayouts/_rels/slideLayout18.xml.rels" ContentType="application/vnd.openxmlformats-package.relationships+xml"/>
  <Override PartName="/ppt/slideLayouts/_rels/slideLayout2.xml.rels" ContentType="application/vnd.openxmlformats-package.relationships+xml"/>
  <Override PartName="/ppt/slideLayouts/_rels/slideLayout13.xml.rels" ContentType="application/vnd.openxmlformats-package.relationships+xml"/>
  <Override PartName="/ppt/slideLayouts/_rels/slideLayout6.xml.rels" ContentType="application/vnd.openxmlformats-package.relationships+xml"/>
  <Override PartName="/ppt/slideLayouts/_rels/slideLayout17.xml.rels" ContentType="application/vnd.openxmlformats-package.relationships+xml"/>
  <Override PartName="/ppt/slideLayouts/_rels/slideLayout1.xml.rels" ContentType="application/vnd.openxmlformats-package.relationships+xml"/>
  <Override PartName="/ppt/slideLayouts/_rels/slideLayout12.xml.rels" ContentType="application/vnd.openxmlformats-package.relationships+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charts/chart1.xml" ContentType="application/vnd.openxmlformats-officedocument.drawingml.char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s/slide2.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16.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17.xml" ContentType="application/vnd.openxmlformats-officedocument.presentationml.slide+xml"/>
  <Override PartName="/ppt/slides/_rels/slide5.xml.rels" ContentType="application/vnd.openxmlformats-package.relationships+xml"/>
  <Override PartName="/ppt/slides/_rels/slide13.xml.rels" ContentType="application/vnd.openxmlformats-package.relationships+xml"/>
  <Override PartName="/ppt/slides/_rels/slide17.xml.rels" ContentType="application/vnd.openxmlformats-package.relationships+xml"/>
  <Override PartName="/ppt/slides/_rels/slide4.xml.rels" ContentType="application/vnd.openxmlformats-package.relationships+xml"/>
  <Override PartName="/ppt/slides/_rels/slide12.xml.rels" ContentType="application/vnd.openxmlformats-package.relationships+xml"/>
  <Override PartName="/ppt/slides/_rels/slide16.xml.rels" ContentType="application/vnd.openxmlformats-package.relationships+xml"/>
  <Override PartName="/ppt/slides/_rels/slide11.xml.rels" ContentType="application/vnd.openxmlformats-package.relationships+xml"/>
  <Override PartName="/ppt/slides/_rels/slide15.xml.rels" ContentType="application/vnd.openxmlformats-package.relationships+xml"/>
  <Override PartName="/ppt/slides/_rels/slide10.xml.rels" ContentType="application/vnd.openxmlformats-package.relationships+xml"/>
  <Override PartName="/ppt/slides/_rels/slide14.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_rels/slide3.xml.rels" ContentType="application/vnd.openxmlformats-package.relationships+xml"/>
  <Override PartName="/ppt/slides/_rels/slide7.xml.rels" ContentType="application/vnd.openxmlformats-package.relationships+xml"/>
  <Override PartName="/ppt/slides/_rels/slide20.xml.rels" ContentType="application/vnd.openxmlformats-package.relationships+xml"/>
  <Override PartName="/ppt/slides/_rels/slide19.xml.rels" ContentType="application/vnd.openxmlformats-package.relationships+xml"/>
  <Override PartName="/ppt/slides/_rels/slide2.xml.rels" ContentType="application/vnd.openxmlformats-package.relationships+xml"/>
  <Override PartName="/ppt/slides/_rels/slide6.xml.rels" ContentType="application/vnd.openxmlformats-package.relationships+xml"/>
  <Override PartName="/ppt/slides/_rels/slide18.xml.rels" ContentType="application/vnd.openxmlformats-package.relationships+xml"/>
  <Override PartName="/ppt/slides/_rels/slide1.xml.rels" ContentType="application/vnd.openxmlformats-package.relationships+xml"/>
  <Override PartName="/ppt/slides/slide13.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
</Relationships>
</file>

<file path=ppt/charts/chart1.xml><?xml version="1.0" encoding="utf-8"?>
<c:chartSpace xmlns:a="http://schemas.openxmlformats.org/drawingml/2006/main" xmlns:c="http://schemas.openxmlformats.org/drawingml/2006/chart" xmlns:r="http://schemas.openxmlformats.org/officeDocument/2006/relationships">
  <c:lang val="en-US"/>
  <c:chart>
    <c:plotArea>
      <c:layout/>
      <c:lineChart>
        <c:grouping val="standard"/>
        <c:ser>
          <c:idx val="0"/>
          <c:order val="0"/>
          <c:tx>
            <c:strRef>
              <c:f>label 1</c:f>
              <c:strCache>
                <c:ptCount val="1"/>
                <c:pt idx="0">
                  <c:v>Desktop</c:v>
                </c:pt>
              </c:strCache>
            </c:strRef>
          </c:tx>
          <c:spPr>
            <a:solidFill>
              <a:srgbClr val="4a7ebb"/>
            </a:solidFill>
            <a:ln w="47520">
              <a:solidFill>
                <a:srgbClr val="4a7ebb"/>
              </a:solidFill>
              <a:round/>
            </a:ln>
          </c:spPr>
          <c:marker/>
          <c:cat>
            <c:strRef>
              <c:f>categories</c:f>
              <c:strCache>
                <c:ptCount val="5"/>
                <c:pt idx="0">
                  <c:v>2010</c:v>
                </c:pt>
                <c:pt idx="1">
                  <c:v>2011</c:v>
                </c:pt>
                <c:pt idx="2">
                  <c:v>2012</c:v>
                </c:pt>
                <c:pt idx="3">
                  <c:v>2013</c:v>
                </c:pt>
                <c:pt idx="4">
                  <c:v>2014 (est)</c:v>
                </c:pt>
              </c:strCache>
            </c:strRef>
          </c:cat>
          <c:val>
            <c:numRef>
              <c:f>0</c:f>
              <c:numCache>
                <c:formatCode>General</c:formatCode>
                <c:ptCount val="5"/>
                <c:pt idx="0">
                  <c:v>8200</c:v>
                </c:pt>
                <c:pt idx="1">
                  <c:v>10500</c:v>
                </c:pt>
                <c:pt idx="2">
                  <c:v>13900</c:v>
                </c:pt>
                <c:pt idx="3">
                  <c:v>14830</c:v>
                </c:pt>
                <c:pt idx="4">
                  <c:v>17000</c:v>
                </c:pt>
              </c:numCache>
            </c:numRef>
          </c:val>
        </c:ser>
        <c:ser>
          <c:idx val="1"/>
          <c:order val="1"/>
          <c:tx>
            <c:strRef>
              <c:f>label 2</c:f>
              <c:strCache>
                <c:ptCount val="1"/>
                <c:pt idx="0">
                  <c:v>SAAS</c:v>
                </c:pt>
              </c:strCache>
            </c:strRef>
          </c:tx>
          <c:spPr>
            <a:solidFill>
              <a:srgbClr val="be4b48"/>
            </a:solidFill>
            <a:ln w="47520">
              <a:solidFill>
                <a:srgbClr val="be4b48"/>
              </a:solidFill>
              <a:round/>
            </a:ln>
          </c:spPr>
          <c:marker/>
          <c:cat>
            <c:strRef>
              <c:f>categories</c:f>
              <c:strCache>
                <c:ptCount val="5"/>
                <c:pt idx="0">
                  <c:v>2010</c:v>
                </c:pt>
                <c:pt idx="1">
                  <c:v>2011</c:v>
                </c:pt>
                <c:pt idx="2">
                  <c:v>2012</c:v>
                </c:pt>
                <c:pt idx="3">
                  <c:v>2013</c:v>
                </c:pt>
                <c:pt idx="4">
                  <c:v>2014 (est)</c:v>
                </c:pt>
              </c:strCache>
            </c:strRef>
          </c:cat>
          <c:val>
            <c:numRef>
              <c:f>1</c:f>
              <c:numCache>
                <c:formatCode>General</c:formatCode>
                <c:ptCount val="5"/>
                <c:pt idx="0">
                  <c:v>0</c:v>
                </c:pt>
                <c:pt idx="1">
                  <c:v>2700</c:v>
                </c:pt>
                <c:pt idx="2">
                  <c:v>8600</c:v>
                </c:pt>
                <c:pt idx="3">
                  <c:v>15500</c:v>
                </c:pt>
                <c:pt idx="4">
                  <c:v>20000</c:v>
                </c:pt>
              </c:numCache>
            </c:numRef>
          </c:val>
        </c:ser>
        <c:marker val="1"/>
        <c:axId val="31109"/>
        <c:axId val="15511"/>
      </c:lineChart>
      <c:catAx>
        <c:axId val="31109"/>
        <c:scaling>
          <c:orientation val="minMax"/>
        </c:scaling>
        <c:axPos val="b"/>
        <c:majorTickMark val="none"/>
        <c:minorTickMark val="none"/>
        <c:tickLblPos val="nextTo"/>
        <c:crossAx val="15511"/>
        <c:crossesAt val="0"/>
        <c:lblAlgn val="ctr"/>
        <c:auto val="1"/>
        <c:lblOffset val="100"/>
        <c:spPr>
          <a:ln w="9360">
            <a:solidFill>
              <a:srgbClr val="878787"/>
            </a:solidFill>
            <a:round/>
          </a:ln>
        </c:spPr>
      </c:catAx>
      <c:valAx>
        <c:axId val="15511"/>
        <c:scaling>
          <c:orientation val="minMax"/>
        </c:scaling>
        <c:axPos val="l"/>
        <c:majorGridlines>
          <c:spPr>
            <a:ln w="9360">
              <a:solidFill>
                <a:srgbClr val="878787"/>
              </a:solidFill>
              <a:round/>
            </a:ln>
          </c:spPr>
        </c:majorGridlines>
        <c:majorTickMark val="none"/>
        <c:minorTickMark val="none"/>
        <c:tickLblPos val="nextTo"/>
        <c:crossAx val="31109"/>
        <c:crossesAt val="0"/>
        <c:spPr/>
      </c:valAx>
      <c:spPr>
        <a:solidFill>
          <a:srgbClr val="ffffff"/>
        </a:solidFill>
      </c:spPr>
    </c:plotArea>
    <c:legend>
      <c:legendPos val="b"/>
      <c:spPr/>
    </c:legend>
    <c:plotVisOnly val="1"/>
  </c:chart>
  <c:spPr/>
</c:chartSpace>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6" name="PlaceHolder 1"/>
          <p:cNvSpPr>
            <a:spLocks noGrp="1"/>
          </p:cNvSpPr>
          <p:nvPr>
            <p:ph type="body"/>
          </p:nvPr>
        </p:nvSpPr>
        <p:spPr>
          <a:xfrm>
            <a:off x="777240" y="4777560"/>
            <a:ext cx="6217560" cy="4525920"/>
          </a:xfrm>
          <a:prstGeom prst="rect">
            <a:avLst/>
          </a:prstGeom>
        </p:spPr>
        <p:txBody>
          <a:bodyPr bIns="0" lIns="0" rIns="0" tIns="0" wrap="none"/>
          <a:p>
            <a:r>
              <a:rPr lang="en-US"/>
              <a:t>Click to edit the notes format</a:t>
            </a:r>
            <a:endParaRPr/>
          </a:p>
        </p:txBody>
      </p:sp>
      <p:sp>
        <p:nvSpPr>
          <p:cNvPr id="77" name="PlaceHolder 2"/>
          <p:cNvSpPr>
            <a:spLocks noGrp="1"/>
          </p:cNvSpPr>
          <p:nvPr>
            <p:ph type="hdr"/>
          </p:nvPr>
        </p:nvSpPr>
        <p:spPr>
          <a:xfrm>
            <a:off x="0" y="0"/>
            <a:ext cx="3372840" cy="502560"/>
          </a:xfrm>
          <a:prstGeom prst="rect">
            <a:avLst/>
          </a:prstGeom>
        </p:spPr>
        <p:txBody>
          <a:bodyPr bIns="0" lIns="0" rIns="0" tIns="0" wrap="none"/>
          <a:p>
            <a:r>
              <a:rPr lang="en-US"/>
              <a:t>&lt;header&gt;</a:t>
            </a:r>
            <a:endParaRPr/>
          </a:p>
        </p:txBody>
      </p:sp>
      <p:sp>
        <p:nvSpPr>
          <p:cNvPr id="78" name="PlaceHolder 3"/>
          <p:cNvSpPr>
            <a:spLocks noGrp="1"/>
          </p:cNvSpPr>
          <p:nvPr>
            <p:ph type="dt"/>
          </p:nvPr>
        </p:nvSpPr>
        <p:spPr>
          <a:xfrm>
            <a:off x="4399200" y="0"/>
            <a:ext cx="3372840" cy="502560"/>
          </a:xfrm>
          <a:prstGeom prst="rect">
            <a:avLst/>
          </a:prstGeom>
        </p:spPr>
        <p:txBody>
          <a:bodyPr bIns="0" lIns="0" rIns="0" tIns="0" wrap="none"/>
          <a:p>
            <a:pPr algn="r"/>
            <a:r>
              <a:rPr lang="en-US"/>
              <a:t>&lt;date/time&gt;</a:t>
            </a:r>
            <a:endParaRPr/>
          </a:p>
        </p:txBody>
      </p:sp>
      <p:sp>
        <p:nvSpPr>
          <p:cNvPr id="79" name="PlaceHolder 4"/>
          <p:cNvSpPr>
            <a:spLocks noGrp="1"/>
          </p:cNvSpPr>
          <p:nvPr>
            <p:ph type="ftr"/>
          </p:nvPr>
        </p:nvSpPr>
        <p:spPr>
          <a:xfrm>
            <a:off x="0" y="9555480"/>
            <a:ext cx="3372840" cy="502560"/>
          </a:xfrm>
          <a:prstGeom prst="rect">
            <a:avLst/>
          </a:prstGeom>
        </p:spPr>
        <p:txBody>
          <a:bodyPr anchor="b" bIns="0" lIns="0" rIns="0" tIns="0" wrap="none"/>
          <a:p>
            <a:r>
              <a:rPr lang="en-US"/>
              <a:t>&lt;footer&gt;</a:t>
            </a:r>
            <a:endParaRPr/>
          </a:p>
        </p:txBody>
      </p:sp>
      <p:sp>
        <p:nvSpPr>
          <p:cNvPr id="80" name="PlaceHolder 5"/>
          <p:cNvSpPr>
            <a:spLocks noGrp="1"/>
          </p:cNvSpPr>
          <p:nvPr>
            <p:ph type="sldNum"/>
          </p:nvPr>
        </p:nvSpPr>
        <p:spPr>
          <a:xfrm>
            <a:off x="4399200" y="9555480"/>
            <a:ext cx="3372840" cy="502560"/>
          </a:xfrm>
          <a:prstGeom prst="rect">
            <a:avLst/>
          </a:prstGeom>
        </p:spPr>
        <p:txBody>
          <a:bodyPr anchor="b" bIns="0" lIns="0" rIns="0" tIns="0" wrap="none"/>
          <a:p>
            <a:pPr algn="r"/>
            <a:fld id="{A1B18151-D171-4171-91C1-0171E18121E1}" type="slidenum">
              <a:rPr lang="en-US"/>
              <a:t>&lt;number&gt;</a:t>
            </a:fld>
            <a:endParaRPr/>
          </a:p>
        </p:txBody>
      </p:sp>
    </p:spTree>
  </p:cSld>
  <p:clrMap accent1="accent1" accent2="accent2" accent3="accent3" accent4="accent4" accent5="accent5" accent6="accent6" bg1="lt1" bg2="lt2" folHlink="folHlink" hlink="hlink" tx1="dk1" tx2="dk2"/>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9" name="PlaceHolder 1"/>
          <p:cNvSpPr>
            <a:spLocks noGrp="1"/>
          </p:cNvSpPr>
          <p:nvPr>
            <p:ph type="body"/>
          </p:nvPr>
        </p:nvSpPr>
        <p:spPr>
          <a:xfrm>
            <a:off x="0" y="0"/>
            <a:ext cx="-11796840" cy="-11796840"/>
          </a:xfrm>
          <a:prstGeom prst="rect">
            <a:avLst/>
          </a:prstGeom>
        </p:spPr>
        <p:txBody>
          <a:bodyPr bIns="45000" lIns="90000" rIns="90000" tIns="45000"/>
          <a:p>
            <a:endParaRPr/>
          </a:p>
        </p:txBody>
      </p:sp>
      <p:sp>
        <p:nvSpPr>
          <p:cNvPr id="270" name="TextShape 2"/>
          <p:cNvSpPr txBox="1"/>
          <p:nvPr/>
        </p:nvSpPr>
        <p:spPr>
          <a:xfrm>
            <a:off x="0" y="0"/>
            <a:ext cx="-11796840" cy="-11796840"/>
          </a:xfrm>
          <a:prstGeom prst="rect">
            <a:avLst/>
          </a:prstGeom>
        </p:spPr>
        <p:txBody>
          <a:bodyPr bIns="45000" lIns="90000" rIns="90000" tIns="45000"/>
          <a:p>
            <a:pPr>
              <a:lnSpc>
                <a:spcPct val="100000"/>
              </a:lnSpc>
            </a:pPr>
            <a:fld id="{91614151-4151-4141-81A1-619111D15181}" type="slidenum">
              <a:rPr lang="en-US">
                <a:solidFill>
                  <a:srgbClr val="000000"/>
                </a:solidFill>
                <a:latin typeface="+mn-lt"/>
                <a:ea typeface="+mn-ea"/>
              </a:rPr>
              <a:t>&lt;number&gt;</a:t>
            </a:fld>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1" name="PlaceHolder 1"/>
          <p:cNvSpPr>
            <a:spLocks noGrp="1"/>
          </p:cNvSpPr>
          <p:nvPr>
            <p:ph type="body"/>
          </p:nvPr>
        </p:nvSpPr>
        <p:spPr>
          <a:xfrm>
            <a:off x="0" y="0"/>
            <a:ext cx="-11796840" cy="-11796840"/>
          </a:xfrm>
          <a:prstGeom prst="rect">
            <a:avLst/>
          </a:prstGeom>
        </p:spPr>
        <p:txBody>
          <a:bodyPr bIns="45000" lIns="90000" rIns="90000" tIns="45000"/>
          <a:p>
            <a:r>
              <a:rPr lang="en-US"/>
              <a:t>Sau khi Báo cáo hộ tịch được tổng hợp từ xã lên huyện, từ huyện lên tỉnh. 63 tỉnh/thành trên cả nước sẽ gửi báo cáo cho Bộ Tư Pháp. Đồng thời các cơ quan đại diện Việt Nam tại nước ngoài cũng sẽ tổng hợp báo cáo gửi về cho Cục lãnh sự của Bộ Ngoại Giao. Cục lãnh sự sẽ gửi báo cáo hộ tịch cho Bộ tư pháp. </a:t>
            </a:r>
            <a:endParaRPr/>
          </a:p>
          <a:p>
            <a:r>
              <a:rPr lang="en-US"/>
              <a:t>Như vậy dữ liệu hộ tịch của công dân VN ở trong nước và cả dữ liệu hộ tịch của công dân VN ở nước ngoài đều được gửi về cho Cục hộ tịch tổng hợp được một cách đơn giản, nhanh chóng</a:t>
            </a:r>
            <a:endParaRPr/>
          </a:p>
        </p:txBody>
      </p:sp>
      <p:sp>
        <p:nvSpPr>
          <p:cNvPr id="272" name="TextShape 2"/>
          <p:cNvSpPr txBox="1"/>
          <p:nvPr/>
        </p:nvSpPr>
        <p:spPr>
          <a:xfrm>
            <a:off x="0" y="0"/>
            <a:ext cx="-11796840" cy="-11796840"/>
          </a:xfrm>
          <a:prstGeom prst="rect">
            <a:avLst/>
          </a:prstGeom>
        </p:spPr>
        <p:txBody>
          <a:bodyPr bIns="45000" lIns="90000" rIns="90000" tIns="45000"/>
          <a:p>
            <a:pPr>
              <a:lnSpc>
                <a:spcPct val="100000"/>
              </a:lnSpc>
            </a:pPr>
            <a:fld id="{B1E1D111-1191-4131-B121-C121C101D141}" type="slidenum">
              <a:rPr lang="en-US">
                <a:solidFill>
                  <a:srgbClr val="000000"/>
                </a:solidFill>
                <a:latin typeface="+mn-lt"/>
                <a:ea typeface="+mn-ea"/>
              </a:rPr>
              <a:t>&lt;number&gt;</a:t>
            </a:fld>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3" name="PlaceHolder 1"/>
          <p:cNvSpPr>
            <a:spLocks noGrp="1"/>
          </p:cNvSpPr>
          <p:nvPr>
            <p:ph type="body"/>
          </p:nvPr>
        </p:nvSpPr>
        <p:spPr>
          <a:xfrm>
            <a:off x="0" y="0"/>
            <a:ext cx="-11796840" cy="-11796840"/>
          </a:xfrm>
          <a:prstGeom prst="rect">
            <a:avLst/>
          </a:prstGeom>
        </p:spPr>
        <p:txBody>
          <a:bodyPr bIns="45000" lIns="90000" rIns="90000" tIns="45000"/>
          <a:p>
            <a:pPr>
              <a:lnSpc>
                <a:spcPct val="100000"/>
              </a:lnSpc>
            </a:pPr>
            <a:r>
              <a:rPr lang="en-US"/>
              <a:t>QLTHVN được xây dựng theo mô hình điện toán đám mây, là mô hình tiên tiến nhất hiện nay cho phép người dùng có thể truy cập để sử dụng phần mềm mọi lúc, mọi nơi bằng bất kỳ thiết bị nào như máy tính, laptop, máy tính bảng, điện thoại. </a:t>
            </a:r>
            <a:endParaRPr/>
          </a:p>
          <a:p>
            <a:pPr>
              <a:lnSpc>
                <a:spcPct val="100000"/>
              </a:lnSpc>
            </a:pPr>
            <a:r>
              <a:rPr lang="en-US"/>
              <a:t>Dữ liệu của quý vị được đặt tại trung tâm dữ liệu </a:t>
            </a:r>
            <a:r>
              <a:rPr b="1" lang="en-US"/>
              <a:t>đạt tiêu chuẩn Tiers 3,</a:t>
            </a:r>
            <a:r>
              <a:rPr lang="en-US"/>
              <a:t> là tiêu chuẩn cao nhất tại Việt Nam hiện nay nên quý vị hoàn toàn yên tâm với tính an toàn, bảo mật của hệ thống.</a:t>
            </a:r>
            <a:endParaRPr/>
          </a:p>
          <a:p>
            <a:pPr>
              <a:lnSpc>
                <a:spcPct val="100000"/>
              </a:lnSpc>
            </a:pPr>
            <a:r>
              <a:rPr lang="en-US"/>
              <a:t>Tôi cũng xin giải thích thêm để Quý vị yên tâm. Nhìn vào bức hình này, quý vị thấy khi khách hàng dùng các thiết bị kết nối với hệ thống, mọi giao dịch của quý vị đều được bảo mật an toàn với </a:t>
            </a:r>
            <a:r>
              <a:rPr b="1" lang="en-US"/>
              <a:t>giao thức https</a:t>
            </a:r>
            <a:r>
              <a:rPr lang="en-US"/>
              <a:t> là giao thức theo chuẩn quốc tế hiện nay.  Ngoài ra còn có </a:t>
            </a:r>
            <a:r>
              <a:rPr b="1" lang="en-US"/>
              <a:t>hệ thống tường lửa</a:t>
            </a:r>
            <a:r>
              <a:rPr lang="en-US"/>
              <a:t> chống hacker tấn công vào các máy chủ như quý vị thấy màu đỏ ở đây.</a:t>
            </a:r>
            <a:endParaRPr/>
          </a:p>
          <a:p>
            <a:pPr>
              <a:lnSpc>
                <a:spcPct val="100000"/>
              </a:lnSpc>
            </a:pPr>
            <a:r>
              <a:rPr lang="en-US"/>
              <a:t>Trong trung tâm dữ liệu, hệ thống máy chủ của chúng tôi có máy chủ để chạy phần mềm là riêng (cái máy chủ có hình quả cầu tròn tròn đây), máy chủ đặt dữ liệu là riêng (cái máy chủ có hình cái ổ đĩa cứng đây). Vì thế giả sử hacker có vào được máy chủ chạy phần mềm nhưng dữ liệu của quý vị cũng luôn đảm bảo an toàn vì được đặt ở máy chủ khác. </a:t>
            </a:r>
            <a:endParaRPr/>
          </a:p>
          <a:p>
            <a:pPr>
              <a:lnSpc>
                <a:spcPct val="100000"/>
              </a:lnSpc>
            </a:pPr>
            <a:r>
              <a:rPr lang="en-US"/>
              <a:t>Trường hợp máy chủ đặt phần mềm bị trục trặc, sẽ có máy chủ dự phòng khác thay thế ngay tức thời để đảm bảo hệ thống luôn hoạt động thông suốt (quý vị nhìn thấy 1 hệ thống máy chủ dự phòng tương tự như hệ thống phía trên ở bên dưới đây). Tương tự máy chủ đặt dữ liệu cũng luôn luôn có dự phòng. </a:t>
            </a:r>
            <a:endParaRPr/>
          </a:p>
          <a:p>
            <a:pPr>
              <a:lnSpc>
                <a:spcPct val="100000"/>
              </a:lnSpc>
            </a:pPr>
            <a:r>
              <a:rPr lang="en-US"/>
              <a:t>Một điều dặc biệt nữa, nếu 1 ổ cứng chứa dữ liệu của máy chủ trục trặc thì sẽ có ngay ổ cứng khác hoạt động thay thế, nếu 2 ổ cứng dữ liệu trục trặc sẽ có ngay ổ cứng thứ 3 tự động thay thế,.... (quý vị có thể nhìn thấy hệ thống có 1 dàn các ổ đĩa như thế này).</a:t>
            </a:r>
            <a:endParaRPr/>
          </a:p>
          <a:p>
            <a:pPr>
              <a:lnSpc>
                <a:spcPct val="100000"/>
              </a:lnSpc>
            </a:pPr>
            <a:r>
              <a:rPr lang="en-US"/>
              <a:t>Ngoài ra quý vị cũng thấy bên dưới đây là hệ thống máy chủ thực hiện việc sao lưu hàng ngày cho cả hệ thống phía trên. Có nghĩa là nếu có bất kỳ trục trặc nào với hệ thống phía trên thì dữ liệu của quý vị cũng vẫn được sao lưu để khôi phục lại bất cứ lúc nào.</a:t>
            </a:r>
            <a:endParaRPr/>
          </a:p>
          <a:p>
            <a:pPr>
              <a:lnSpc>
                <a:spcPct val="100000"/>
              </a:lnSpc>
            </a:pPr>
            <a:r>
              <a:rPr lang="en-US"/>
              <a:t>Trường hợp nếu có xảy ra thảm họa như cháy nổ, hoặc thậm nếu có thiên tai xảy ra thì 1 trung tâm dữ liệu dự phòng đặt ở nơi khác sẽ được kích hoạt thay thế ngay lập tức đảm bảo hệ thống tiếp tục được duy trì, không bị ngừng trệ.</a:t>
            </a:r>
            <a:endParaRPr/>
          </a:p>
        </p:txBody>
      </p:sp>
      <p:sp>
        <p:nvSpPr>
          <p:cNvPr id="274" name="TextShape 2"/>
          <p:cNvSpPr txBox="1"/>
          <p:nvPr/>
        </p:nvSpPr>
        <p:spPr>
          <a:xfrm>
            <a:off x="0" y="0"/>
            <a:ext cx="-11796840" cy="-11796840"/>
          </a:xfrm>
          <a:prstGeom prst="rect">
            <a:avLst/>
          </a:prstGeom>
        </p:spPr>
        <p:txBody>
          <a:bodyPr bIns="45000" lIns="90000" rIns="90000" tIns="45000"/>
          <a:p>
            <a:pPr>
              <a:lnSpc>
                <a:spcPct val="100000"/>
              </a:lnSpc>
            </a:pPr>
            <a:fld id="{111131A1-E101-4111-B191-8111B161D101}" type="slidenum">
              <a:rPr lang="en-US">
                <a:solidFill>
                  <a:srgbClr val="000000"/>
                </a:solidFill>
                <a:latin typeface="Arial"/>
                <a:ea typeface="+mn-ea"/>
              </a:rPr>
              <a:t>&lt;number&gt;</a:t>
            </a:fld>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7" name="PlaceHolder 1"/>
          <p:cNvSpPr>
            <a:spLocks noGrp="1"/>
          </p:cNvSpPr>
          <p:nvPr>
            <p:ph type="body"/>
          </p:nvPr>
        </p:nvSpPr>
        <p:spPr>
          <a:xfrm>
            <a:off x="0" y="0"/>
            <a:ext cx="-11796840" cy="-11796840"/>
          </a:xfrm>
          <a:prstGeom prst="rect">
            <a:avLst/>
          </a:prstGeom>
        </p:spPr>
        <p:txBody>
          <a:bodyPr bIns="45000" lIns="90000" rIns="90000" tIns="45000"/>
          <a:p>
            <a:r>
              <a:rPr lang="en-US"/>
              <a:t>Sau đây tôi xin trình bày với quý vị về Mô hình triển khai HOTCH.VN và giới thiệu đôi nét về công nghệ của phần mềm </a:t>
            </a:r>
            <a:endParaRPr/>
          </a:p>
        </p:txBody>
      </p:sp>
      <p:sp>
        <p:nvSpPr>
          <p:cNvPr id="268" name="TextShape 2"/>
          <p:cNvSpPr txBox="1"/>
          <p:nvPr/>
        </p:nvSpPr>
        <p:spPr>
          <a:xfrm>
            <a:off x="0" y="0"/>
            <a:ext cx="-11796840" cy="-11796840"/>
          </a:xfrm>
          <a:prstGeom prst="rect">
            <a:avLst/>
          </a:prstGeom>
        </p:spPr>
        <p:txBody>
          <a:bodyPr bIns="45000" lIns="90000" rIns="90000" tIns="45000"/>
          <a:p>
            <a:pPr>
              <a:lnSpc>
                <a:spcPct val="100000"/>
              </a:lnSpc>
            </a:pPr>
            <a:fld id="{E1613111-A131-4141-8111-B161F1A1F161}" type="slidenum">
              <a:rPr lang="en-US">
                <a:solidFill>
                  <a:srgbClr val="000000"/>
                </a:solidFill>
                <a:latin typeface="+mn-lt"/>
                <a:ea typeface="+mn-ea"/>
              </a:rPr>
              <a:t>&lt;number&gt;</a:t>
            </a:fld>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27" name="PlaceHolder 2"/>
          <p:cNvSpPr>
            <a:spLocks noGrp="1"/>
          </p:cNvSpPr>
          <p:nvPr>
            <p:ph type="body"/>
          </p:nvPr>
        </p:nvSpPr>
        <p:spPr>
          <a:xfrm>
            <a:off x="457200" y="1600200"/>
            <a:ext cx="8229240" cy="2158200"/>
          </a:xfrm>
          <a:prstGeom prst="rect">
            <a:avLst/>
          </a:prstGeom>
        </p:spPr>
        <p:txBody>
          <a:bodyPr bIns="0" lIns="0" rIns="0" tIns="0" wrap="none"/>
          <a:p>
            <a:endParaRPr/>
          </a:p>
        </p:txBody>
      </p:sp>
      <p:sp>
        <p:nvSpPr>
          <p:cNvPr id="28" name="PlaceHolder 3"/>
          <p:cNvSpPr>
            <a:spLocks noGrp="1"/>
          </p:cNvSpPr>
          <p:nvPr>
            <p:ph type="body"/>
          </p:nvPr>
        </p:nvSpPr>
        <p:spPr>
          <a:xfrm>
            <a:off x="457200" y="3963600"/>
            <a:ext cx="8229240" cy="215820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30"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31"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32" name="PlaceHolder 4"/>
          <p:cNvSpPr>
            <a:spLocks noGrp="1"/>
          </p:cNvSpPr>
          <p:nvPr>
            <p:ph type="body"/>
          </p:nvPr>
        </p:nvSpPr>
        <p:spPr>
          <a:xfrm>
            <a:off x="4673520" y="3963600"/>
            <a:ext cx="4015440" cy="2158200"/>
          </a:xfrm>
          <a:prstGeom prst="rect">
            <a:avLst/>
          </a:prstGeom>
        </p:spPr>
        <p:txBody>
          <a:bodyPr bIns="0" lIns="0" rIns="0" tIns="0" wrap="none"/>
          <a:p>
            <a:endParaRPr/>
          </a:p>
        </p:txBody>
      </p:sp>
      <p:sp>
        <p:nvSpPr>
          <p:cNvPr id="33" name="PlaceHolder 5"/>
          <p:cNvSpPr>
            <a:spLocks noGrp="1"/>
          </p:cNvSpPr>
          <p:nvPr>
            <p:ph type="body"/>
          </p:nvPr>
        </p:nvSpPr>
        <p:spPr>
          <a:xfrm>
            <a:off x="457200" y="3963600"/>
            <a:ext cx="4015440" cy="215820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35"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36" name="PlaceHolder 3"/>
          <p:cNvSpPr>
            <a:spLocks noGrp="1"/>
          </p:cNvSpPr>
          <p:nvPr>
            <p:ph type="body"/>
          </p:nvPr>
        </p:nvSpPr>
        <p:spPr>
          <a:xfrm>
            <a:off x="4673520" y="1600200"/>
            <a:ext cx="4015440" cy="2158200"/>
          </a:xfrm>
          <a:prstGeom prst="rect">
            <a:avLst/>
          </a:prstGeom>
        </p:spPr>
        <p:txBody>
          <a:bodyPr bIns="0" lIns="0" rIns="0" tIns="0" wrap="none"/>
          <a:p>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45" name="PlaceHolder 2"/>
          <p:cNvSpPr>
            <a:spLocks noGrp="1"/>
          </p:cNvSpPr>
          <p:nvPr>
            <p:ph type="subTitle"/>
          </p:nvPr>
        </p:nvSpPr>
        <p:spPr>
          <a:xfrm>
            <a:off x="457200" y="1600200"/>
            <a:ext cx="8229240" cy="452592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47" name="PlaceHolder 2"/>
          <p:cNvSpPr>
            <a:spLocks noGrp="1"/>
          </p:cNvSpPr>
          <p:nvPr>
            <p:ph type="body"/>
          </p:nvPr>
        </p:nvSpPr>
        <p:spPr>
          <a:xfrm>
            <a:off x="457200" y="1600200"/>
            <a:ext cx="8229240" cy="452556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49"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50" name="PlaceHolder 3"/>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274680"/>
            <a:ext cx="8229240" cy="585108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54"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55" name="PlaceHolder 3"/>
          <p:cNvSpPr>
            <a:spLocks noGrp="1"/>
          </p:cNvSpPr>
          <p:nvPr>
            <p:ph type="body"/>
          </p:nvPr>
        </p:nvSpPr>
        <p:spPr>
          <a:xfrm>
            <a:off x="457200" y="3963600"/>
            <a:ext cx="4015440" cy="2158200"/>
          </a:xfrm>
          <a:prstGeom prst="rect">
            <a:avLst/>
          </a:prstGeom>
        </p:spPr>
        <p:txBody>
          <a:bodyPr bIns="0" lIns="0" rIns="0" tIns="0" wrap="none"/>
          <a:p>
            <a:endParaRPr/>
          </a:p>
        </p:txBody>
      </p:sp>
      <p:sp>
        <p:nvSpPr>
          <p:cNvPr id="56" name="PlaceHolder 4"/>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 name="PlaceHolder 2"/>
          <p:cNvSpPr>
            <a:spLocks noGrp="1"/>
          </p:cNvSpPr>
          <p:nvPr>
            <p:ph type="subTitle"/>
          </p:nvPr>
        </p:nvSpPr>
        <p:spPr>
          <a:xfrm>
            <a:off x="457200" y="1600200"/>
            <a:ext cx="8229240" cy="452592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58"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59"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60" name="PlaceHolder 4"/>
          <p:cNvSpPr>
            <a:spLocks noGrp="1"/>
          </p:cNvSpPr>
          <p:nvPr>
            <p:ph type="body"/>
          </p:nvPr>
        </p:nvSpPr>
        <p:spPr>
          <a:xfrm>
            <a:off x="4673520" y="3963600"/>
            <a:ext cx="4015440" cy="215820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2"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63"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64" name="PlaceHolder 4"/>
          <p:cNvSpPr>
            <a:spLocks noGrp="1"/>
          </p:cNvSpPr>
          <p:nvPr>
            <p:ph type="body"/>
          </p:nvPr>
        </p:nvSpPr>
        <p:spPr>
          <a:xfrm>
            <a:off x="457200" y="3963600"/>
            <a:ext cx="8228520" cy="215820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6" name="PlaceHolder 2"/>
          <p:cNvSpPr>
            <a:spLocks noGrp="1"/>
          </p:cNvSpPr>
          <p:nvPr>
            <p:ph type="body"/>
          </p:nvPr>
        </p:nvSpPr>
        <p:spPr>
          <a:xfrm>
            <a:off x="457200" y="1600200"/>
            <a:ext cx="8229240" cy="2158200"/>
          </a:xfrm>
          <a:prstGeom prst="rect">
            <a:avLst/>
          </a:prstGeom>
        </p:spPr>
        <p:txBody>
          <a:bodyPr bIns="0" lIns="0" rIns="0" tIns="0" wrap="none"/>
          <a:p>
            <a:endParaRPr/>
          </a:p>
        </p:txBody>
      </p:sp>
      <p:sp>
        <p:nvSpPr>
          <p:cNvPr id="67" name="PlaceHolder 3"/>
          <p:cNvSpPr>
            <a:spLocks noGrp="1"/>
          </p:cNvSpPr>
          <p:nvPr>
            <p:ph type="body"/>
          </p:nvPr>
        </p:nvSpPr>
        <p:spPr>
          <a:xfrm>
            <a:off x="457200" y="3963600"/>
            <a:ext cx="8229240" cy="215820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9"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70"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71" name="PlaceHolder 4"/>
          <p:cNvSpPr>
            <a:spLocks noGrp="1"/>
          </p:cNvSpPr>
          <p:nvPr>
            <p:ph type="body"/>
          </p:nvPr>
        </p:nvSpPr>
        <p:spPr>
          <a:xfrm>
            <a:off x="4673520" y="3963600"/>
            <a:ext cx="4015440" cy="2158200"/>
          </a:xfrm>
          <a:prstGeom prst="rect">
            <a:avLst/>
          </a:prstGeom>
        </p:spPr>
        <p:txBody>
          <a:bodyPr bIns="0" lIns="0" rIns="0" tIns="0" wrap="none"/>
          <a:p>
            <a:endParaRPr/>
          </a:p>
        </p:txBody>
      </p:sp>
      <p:sp>
        <p:nvSpPr>
          <p:cNvPr id="72" name="PlaceHolder 5"/>
          <p:cNvSpPr>
            <a:spLocks noGrp="1"/>
          </p:cNvSpPr>
          <p:nvPr>
            <p:ph type="body"/>
          </p:nvPr>
        </p:nvSpPr>
        <p:spPr>
          <a:xfrm>
            <a:off x="457200" y="3963600"/>
            <a:ext cx="4015440" cy="215820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74"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75" name="PlaceHolder 3"/>
          <p:cNvSpPr>
            <a:spLocks noGrp="1"/>
          </p:cNvSpPr>
          <p:nvPr>
            <p:ph type="body"/>
          </p:nvPr>
        </p:nvSpPr>
        <p:spPr>
          <a:xfrm>
            <a:off x="4673520" y="1600200"/>
            <a:ext cx="4015440" cy="2158200"/>
          </a:xfrm>
          <a:prstGeom prst="rect">
            <a:avLst/>
          </a:prstGeom>
        </p:spPr>
        <p:txBody>
          <a:bodyPr bIns="0" lIns="0" rIns="0" tIns="0" wrap="none"/>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8" name="PlaceHolder 2"/>
          <p:cNvSpPr>
            <a:spLocks noGrp="1"/>
          </p:cNvSpPr>
          <p:nvPr>
            <p:ph type="body"/>
          </p:nvPr>
        </p:nvSpPr>
        <p:spPr>
          <a:xfrm>
            <a:off x="457200" y="1600200"/>
            <a:ext cx="8229240" cy="452556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0"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11" name="PlaceHolder 3"/>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85108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5"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16" name="PlaceHolder 3"/>
          <p:cNvSpPr>
            <a:spLocks noGrp="1"/>
          </p:cNvSpPr>
          <p:nvPr>
            <p:ph type="body"/>
          </p:nvPr>
        </p:nvSpPr>
        <p:spPr>
          <a:xfrm>
            <a:off x="457200" y="3963600"/>
            <a:ext cx="4015440" cy="2158200"/>
          </a:xfrm>
          <a:prstGeom prst="rect">
            <a:avLst/>
          </a:prstGeom>
        </p:spPr>
        <p:txBody>
          <a:bodyPr bIns="0" lIns="0" rIns="0" tIns="0" wrap="none"/>
          <a:p>
            <a:endParaRPr/>
          </a:p>
        </p:txBody>
      </p:sp>
      <p:sp>
        <p:nvSpPr>
          <p:cNvPr id="17" name="PlaceHolder 4"/>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9"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20"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21" name="PlaceHolder 4"/>
          <p:cNvSpPr>
            <a:spLocks noGrp="1"/>
          </p:cNvSpPr>
          <p:nvPr>
            <p:ph type="body"/>
          </p:nvPr>
        </p:nvSpPr>
        <p:spPr>
          <a:xfrm>
            <a:off x="4673520" y="3963600"/>
            <a:ext cx="4015440" cy="215820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23"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24"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25" name="PlaceHolder 4"/>
          <p:cNvSpPr>
            <a:spLocks noGrp="1"/>
          </p:cNvSpPr>
          <p:nvPr>
            <p:ph type="body"/>
          </p:nvPr>
        </p:nvSpPr>
        <p:spPr>
          <a:xfrm>
            <a:off x="457200" y="3963600"/>
            <a:ext cx="8228520" cy="215820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jpe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480"/>
            <a:ext cx="7772040" cy="1469520"/>
          </a:xfrm>
          <a:prstGeom prst="rect">
            <a:avLst/>
          </a:prstGeom>
        </p:spPr>
        <p:txBody>
          <a:bodyPr anchor="ctr"/>
          <a:p>
            <a:pPr algn="ctr">
              <a:lnSpc>
                <a:spcPct val="100000"/>
              </a:lnSpc>
            </a:pPr>
            <a:r>
              <a:rPr lang="en-US" sz="4400">
                <a:solidFill>
                  <a:srgbClr val="000000"/>
                </a:solidFill>
                <a:latin typeface="Arial"/>
              </a:rPr>
              <a:t>Click to edit the title text formatClick to edit Master title style</a:t>
            </a:r>
            <a:endParaRPr/>
          </a:p>
        </p:txBody>
      </p:sp>
      <p:sp>
        <p:nvSpPr>
          <p:cNvPr id="1" name="PlaceHolder 2"/>
          <p:cNvSpPr>
            <a:spLocks noGrp="1"/>
          </p:cNvSpPr>
          <p:nvPr>
            <p:ph type="dt"/>
          </p:nvPr>
        </p:nvSpPr>
        <p:spPr>
          <a:xfrm>
            <a:off x="0" y="0"/>
            <a:ext cx="-11796840" cy="-11796840"/>
          </a:xfrm>
          <a:prstGeom prst="rect">
            <a:avLst/>
          </a:prstGeom>
        </p:spPr>
        <p:txBody>
          <a:bodyPr bIns="45000" lIns="90000" rIns="90000" tIns="45000"/>
          <a:p>
            <a:pPr>
              <a:lnSpc>
                <a:spcPct val="100000"/>
              </a:lnSpc>
            </a:pPr>
            <a:r>
              <a:rPr lang="en-US">
                <a:solidFill>
                  <a:srgbClr val="000000"/>
                </a:solidFill>
                <a:latin typeface="Arial"/>
              </a:rPr>
              <a:t>9/3/14</a:t>
            </a:r>
            <a:endParaRPr/>
          </a:p>
        </p:txBody>
      </p:sp>
      <p:sp>
        <p:nvSpPr>
          <p:cNvPr id="2" name="PlaceHolder 3"/>
          <p:cNvSpPr>
            <a:spLocks noGrp="1"/>
          </p:cNvSpPr>
          <p:nvPr>
            <p:ph type="ftr"/>
          </p:nvPr>
        </p:nvSpPr>
        <p:spPr>
          <a:xfrm>
            <a:off x="0" y="0"/>
            <a:ext cx="-11796840" cy="-11796840"/>
          </a:xfrm>
          <a:prstGeom prst="rect">
            <a:avLst/>
          </a:prstGeom>
        </p:spPr>
        <p:txBody>
          <a:bodyPr bIns="45000" lIns="90000" rIns="90000" tIns="45000"/>
          <a:p>
            <a:endParaRPr/>
          </a:p>
        </p:txBody>
      </p:sp>
      <p:sp>
        <p:nvSpPr>
          <p:cNvPr id="3" name="PlaceHolder 4"/>
          <p:cNvSpPr>
            <a:spLocks noGrp="1"/>
          </p:cNvSpPr>
          <p:nvPr>
            <p:ph type="sldNum"/>
          </p:nvPr>
        </p:nvSpPr>
        <p:spPr>
          <a:xfrm>
            <a:off x="0" y="0"/>
            <a:ext cx="-11796840" cy="-11796840"/>
          </a:xfrm>
          <a:prstGeom prst="rect">
            <a:avLst/>
          </a:prstGeom>
        </p:spPr>
        <p:txBody>
          <a:bodyPr bIns="45000" lIns="90000" rIns="90000" tIns="45000"/>
          <a:p>
            <a:pPr>
              <a:lnSpc>
                <a:spcPct val="100000"/>
              </a:lnSpc>
            </a:pPr>
            <a:fld id="{E1C1B1D1-E1F1-4141-9191-7131A1910141}" type="slidenum">
              <a:rPr lang="en-US">
                <a:solidFill>
                  <a:srgbClr val="000000"/>
                </a:solidFill>
                <a:latin typeface="Arial"/>
              </a:rPr>
              <a:t>&lt;number&gt;</a:t>
            </a:fld>
            <a:endParaRPr/>
          </a:p>
        </p:txBody>
      </p:sp>
      <p:sp>
        <p:nvSpPr>
          <p:cNvPr id="4" name="PlaceHolder 5"/>
          <p:cNvSpPr>
            <a:spLocks noGrp="1"/>
          </p:cNvSpPr>
          <p:nvPr>
            <p:ph type="body"/>
          </p:nvPr>
        </p:nvSpPr>
        <p:spPr>
          <a:xfrm>
            <a:off x="457200" y="1604520"/>
            <a:ext cx="8046360" cy="3977280"/>
          </a:xfrm>
          <a:prstGeom prst="rect">
            <a:avLst/>
          </a:prstGeom>
        </p:spPr>
        <p:txBody>
          <a:bodyPr bIns="0" lIns="0" rIns="0" tIns="0" wrap="none"/>
          <a:p>
            <a:pPr>
              <a:buSzPct val="45000"/>
              <a:buFont typeface="StarSymbol"/>
              <a:buChar char=""/>
            </a:pPr>
            <a:r>
              <a:rPr lang="en-US"/>
              <a:t>Click to edit the outline text format</a:t>
            </a:r>
            <a:endParaRPr/>
          </a:p>
          <a:p>
            <a:pPr lvl="1">
              <a:buSzPct val="75000"/>
              <a:buFont typeface="StarSymbol"/>
              <a:buChar char=""/>
            </a:pPr>
            <a:r>
              <a:rPr lang="en-US"/>
              <a:t>Second Outline Level</a:t>
            </a:r>
            <a:endParaRPr/>
          </a:p>
          <a:p>
            <a:pPr lvl="2">
              <a:buSzPct val="45000"/>
              <a:buFont typeface="StarSymbol"/>
              <a:buChar char=""/>
            </a:pPr>
            <a:r>
              <a:rPr lang="en-US"/>
              <a:t>Third Outline Level</a:t>
            </a:r>
            <a:endParaRPr/>
          </a:p>
          <a:p>
            <a:pPr lvl="3">
              <a:buSzPct val="75000"/>
              <a:buFont typeface="StarSymbol"/>
              <a:buChar char=""/>
            </a:pPr>
            <a:r>
              <a:rPr lang="en-US"/>
              <a:t>Fourth Outline Level</a:t>
            </a:r>
            <a:endParaRPr/>
          </a:p>
          <a:p>
            <a:pPr lvl="4">
              <a:buSzPct val="45000"/>
              <a:buFont typeface="StarSymbol"/>
              <a:buChar char=""/>
            </a:pPr>
            <a:r>
              <a:rPr lang="en-US"/>
              <a:t>Fifth Outline Level</a:t>
            </a:r>
            <a:endParaRPr/>
          </a:p>
          <a:p>
            <a:pPr lvl="5">
              <a:buSzPct val="45000"/>
              <a:buFont typeface="StarSymbol"/>
              <a:buChar char=""/>
            </a:pPr>
            <a:r>
              <a:rPr lang="en-US"/>
              <a:t>Sixth Outline Level</a:t>
            </a:r>
            <a:endParaRPr/>
          </a:p>
          <a:p>
            <a:pPr lvl="6">
              <a:buSzPct val="45000"/>
              <a:buFont typeface="StarSymbol"/>
              <a:buChar char=""/>
            </a:pPr>
            <a:r>
              <a:rPr lang="en-US"/>
              <a:t>Seventh Outline Level</a:t>
            </a:r>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37" name="CustomShape 1"/>
          <p:cNvSpPr/>
          <p:nvPr/>
        </p:nvSpPr>
        <p:spPr>
          <a:xfrm>
            <a:off x="155520" y="-144360"/>
            <a:ext cx="304560" cy="304560"/>
          </a:xfrm>
          <a:prstGeom prst="rect">
            <a:avLst/>
          </a:prstGeom>
        </p:spPr>
      </p:sp>
      <p:pic>
        <p:nvPicPr>
          <p:cNvPr descr="" id="38" name="Picture 7"/>
          <p:cNvPicPr/>
          <p:nvPr/>
        </p:nvPicPr>
        <p:blipFill>
          <a:blip r:embed="rId2"/>
          <a:stretch>
            <a:fillRect/>
          </a:stretch>
        </p:blipFill>
        <p:spPr>
          <a:xfrm>
            <a:off x="8077320" y="6400800"/>
            <a:ext cx="863280" cy="343800"/>
          </a:xfrm>
          <a:prstGeom prst="rect">
            <a:avLst/>
          </a:prstGeom>
        </p:spPr>
      </p:pic>
      <p:sp>
        <p:nvSpPr>
          <p:cNvPr id="39" name="PlaceHolder 2"/>
          <p:cNvSpPr>
            <a:spLocks noGrp="1"/>
          </p:cNvSpPr>
          <p:nvPr>
            <p:ph type="title"/>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Click to edit the title text formatClick to edit Master title style</a:t>
            </a:r>
            <a:endParaRPr/>
          </a:p>
        </p:txBody>
      </p:sp>
      <p:sp>
        <p:nvSpPr>
          <p:cNvPr id="40" name="PlaceHolder 3"/>
          <p:cNvSpPr>
            <a:spLocks noGrp="1"/>
          </p:cNvSpPr>
          <p:nvPr>
            <p:ph type="body"/>
          </p:nvPr>
        </p:nvSpPr>
        <p:spPr>
          <a:xfrm>
            <a:off x="457200" y="1600200"/>
            <a:ext cx="8229240" cy="4525560"/>
          </a:xfrm>
          <a:prstGeom prst="rect">
            <a:avLst/>
          </a:prstGeom>
        </p:spPr>
        <p:txBody>
          <a:bodyPr/>
          <a:p>
            <a:pPr>
              <a:buSzPct val="45000"/>
              <a:buFont typeface="StarSymbol"/>
              <a:buChar char=""/>
            </a:pPr>
            <a:r>
              <a:rPr lang="en-US" sz="3200">
                <a:solidFill>
                  <a:srgbClr val="000000"/>
                </a:solidFill>
                <a:latin typeface="Arial"/>
              </a:rPr>
              <a:t>Click to edit the outline text format</a:t>
            </a:r>
            <a:endParaRPr/>
          </a:p>
          <a:p>
            <a:pPr lvl="1">
              <a:buSzPct val="75000"/>
              <a:buFont typeface="StarSymbol"/>
              <a:buChar char=""/>
            </a:pPr>
            <a:r>
              <a:rPr lang="en-US" sz="3200">
                <a:solidFill>
                  <a:srgbClr val="000000"/>
                </a:solidFill>
                <a:latin typeface="Arial"/>
              </a:rPr>
              <a:t>Second Outline Level</a:t>
            </a:r>
            <a:endParaRPr/>
          </a:p>
          <a:p>
            <a:pPr lvl="2">
              <a:buSzPct val="45000"/>
              <a:buFont typeface="StarSymbol"/>
              <a:buChar char=""/>
            </a:pPr>
            <a:r>
              <a:rPr lang="en-US" sz="3200">
                <a:solidFill>
                  <a:srgbClr val="000000"/>
                </a:solidFill>
                <a:latin typeface="Arial"/>
              </a:rPr>
              <a:t>Third Outline Level</a:t>
            </a:r>
            <a:endParaRPr/>
          </a:p>
          <a:p>
            <a:pPr lvl="3">
              <a:buSzPct val="75000"/>
              <a:buFont typeface="StarSymbol"/>
              <a:buChar char=""/>
            </a:pPr>
            <a:r>
              <a:rPr lang="en-US" sz="3200">
                <a:solidFill>
                  <a:srgbClr val="000000"/>
                </a:solidFill>
                <a:latin typeface="Arial"/>
              </a:rPr>
              <a:t>Fourth Outline Level</a:t>
            </a:r>
            <a:endParaRPr/>
          </a:p>
          <a:p>
            <a:pPr lvl="4">
              <a:buSzPct val="45000"/>
              <a:buFont typeface="StarSymbol"/>
              <a:buChar char=""/>
            </a:pPr>
            <a:r>
              <a:rPr lang="en-US" sz="3200">
                <a:solidFill>
                  <a:srgbClr val="000000"/>
                </a:solidFill>
                <a:latin typeface="Arial"/>
              </a:rPr>
              <a:t>Fifth Outline Level</a:t>
            </a:r>
            <a:endParaRPr/>
          </a:p>
          <a:p>
            <a:pPr lvl="5">
              <a:buSzPct val="45000"/>
              <a:buFont typeface="StarSymbol"/>
              <a:buChar char=""/>
            </a:pPr>
            <a:r>
              <a:rPr lang="en-US" sz="3200">
                <a:solidFill>
                  <a:srgbClr val="000000"/>
                </a:solidFill>
                <a:latin typeface="Arial"/>
              </a:rPr>
              <a:t>Sixth Outline Level</a:t>
            </a:r>
            <a:endParaRPr/>
          </a:p>
          <a:p>
            <a:pPr>
              <a:lnSpc>
                <a:spcPct val="100000"/>
              </a:lnSpc>
              <a:buFont typeface="Arial"/>
              <a:buChar char="•"/>
            </a:pPr>
            <a:r>
              <a:rPr lang="en-US" sz="3200">
                <a:solidFill>
                  <a:srgbClr val="000000"/>
                </a:solidFill>
                <a:latin typeface="Arial"/>
              </a:rPr>
              <a:t>Seventh Outline LevelClick to edit Master text styles</a:t>
            </a:r>
            <a:endParaRPr/>
          </a:p>
          <a:p>
            <a:pPr lvl="1">
              <a:lnSpc>
                <a:spcPct val="100000"/>
              </a:lnSpc>
              <a:buFont typeface="Arial"/>
              <a:buChar char="–"/>
            </a:pPr>
            <a:r>
              <a:rPr lang="en-US" sz="2800">
                <a:solidFill>
                  <a:srgbClr val="000000"/>
                </a:solidFill>
                <a:latin typeface="Arial"/>
              </a:rPr>
              <a:t>Second level</a:t>
            </a:r>
            <a:endParaRPr/>
          </a:p>
          <a:p>
            <a:pPr lvl="1">
              <a:buFont typeface="Arial"/>
              <a:buChar char="–"/>
            </a:pPr>
            <a:r>
              <a:rPr lang="en-US" sz="2400">
                <a:solidFill>
                  <a:srgbClr val="000000"/>
                </a:solidFill>
                <a:latin typeface="Arial"/>
              </a:rPr>
              <a:t>Third level</a:t>
            </a:r>
            <a:endParaRPr/>
          </a:p>
          <a:p>
            <a:pPr lvl="2">
              <a:buFont typeface="Arial"/>
              <a:buChar char="•"/>
            </a:pPr>
            <a:r>
              <a:rPr lang="en-US" sz="2000">
                <a:solidFill>
                  <a:srgbClr val="000000"/>
                </a:solidFill>
                <a:latin typeface="Arial"/>
              </a:rPr>
              <a:t>Fourth level</a:t>
            </a:r>
            <a:endParaRPr/>
          </a:p>
          <a:p>
            <a:pPr lvl="3">
              <a:buFont typeface="Arial"/>
              <a:buChar char="–"/>
            </a:pPr>
            <a:r>
              <a:rPr lang="en-US" sz="2000">
                <a:solidFill>
                  <a:srgbClr val="000000"/>
                </a:solidFill>
                <a:latin typeface="Arial"/>
              </a:rPr>
              <a:t>Fifth level</a:t>
            </a:r>
            <a:endParaRPr/>
          </a:p>
        </p:txBody>
      </p:sp>
      <p:sp>
        <p:nvSpPr>
          <p:cNvPr id="41" name="PlaceHolder 4"/>
          <p:cNvSpPr>
            <a:spLocks noGrp="1"/>
          </p:cNvSpPr>
          <p:nvPr>
            <p:ph type="dt"/>
          </p:nvPr>
        </p:nvSpPr>
        <p:spPr>
          <a:xfrm>
            <a:off x="0" y="0"/>
            <a:ext cx="-11796840" cy="-11796840"/>
          </a:xfrm>
          <a:prstGeom prst="rect">
            <a:avLst/>
          </a:prstGeom>
        </p:spPr>
        <p:txBody>
          <a:bodyPr bIns="45000" lIns="90000" rIns="90000" tIns="45000"/>
          <a:p>
            <a:pPr>
              <a:lnSpc>
                <a:spcPct val="100000"/>
              </a:lnSpc>
            </a:pPr>
            <a:r>
              <a:rPr lang="en-US">
                <a:solidFill>
                  <a:srgbClr val="000000"/>
                </a:solidFill>
                <a:latin typeface="Arial"/>
              </a:rPr>
              <a:t>9/3/14</a:t>
            </a:r>
            <a:endParaRPr/>
          </a:p>
        </p:txBody>
      </p:sp>
      <p:sp>
        <p:nvSpPr>
          <p:cNvPr id="42" name="PlaceHolder 5"/>
          <p:cNvSpPr>
            <a:spLocks noGrp="1"/>
          </p:cNvSpPr>
          <p:nvPr>
            <p:ph type="ftr"/>
          </p:nvPr>
        </p:nvSpPr>
        <p:spPr>
          <a:xfrm>
            <a:off x="0" y="0"/>
            <a:ext cx="-11796840" cy="-11796840"/>
          </a:xfrm>
          <a:prstGeom prst="rect">
            <a:avLst/>
          </a:prstGeom>
        </p:spPr>
        <p:txBody>
          <a:bodyPr bIns="45000" lIns="90000" rIns="90000" tIns="45000"/>
          <a:p>
            <a:endParaRPr/>
          </a:p>
        </p:txBody>
      </p:sp>
      <p:sp>
        <p:nvSpPr>
          <p:cNvPr id="43" name="PlaceHolder 6"/>
          <p:cNvSpPr>
            <a:spLocks noGrp="1"/>
          </p:cNvSpPr>
          <p:nvPr>
            <p:ph type="sldNum"/>
          </p:nvPr>
        </p:nvSpPr>
        <p:spPr>
          <a:xfrm>
            <a:off x="0" y="0"/>
            <a:ext cx="-11796840" cy="-11796840"/>
          </a:xfrm>
          <a:prstGeom prst="rect">
            <a:avLst/>
          </a:prstGeom>
        </p:spPr>
        <p:txBody>
          <a:bodyPr bIns="45000" lIns="90000" rIns="90000" tIns="45000"/>
          <a:p>
            <a:pPr>
              <a:lnSpc>
                <a:spcPct val="100000"/>
              </a:lnSpc>
            </a:pPr>
            <a:fld id="{0161D191-3161-4161-B1F1-A18101A16181}" type="slidenum">
              <a:rPr lang="en-US">
                <a:solidFill>
                  <a:srgbClr val="000000"/>
                </a:solidFill>
                <a:latin typeface="Arial"/>
              </a:rPr>
              <a:t>&lt;number&gt;</a:t>
            </a:fld>
            <a:endParaRPr/>
          </a:p>
        </p:txBody>
      </p:sp>
    </p:spTree>
  </p:cSld>
  <p:clrMap accent1="accent1" accent2="accent2" accent3="accent3" accent4="accent4" accent5="accent5" accent6="accent6" bg1="lt1" bg2="lt2" folHlink="folHlink" hlink="hlink" tx1="dk1" tx2="dk2"/>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jpeg"/><Relationship Id="rId5" Type="http://schemas.openxmlformats.org/officeDocument/2006/relationships/image" Target="../media/image20.png"/><Relationship Id="rId6" Type="http://schemas.openxmlformats.org/officeDocument/2006/relationships/image" Target="../media/image21.jpeg"/><Relationship Id="rId7" Type="http://schemas.openxmlformats.org/officeDocument/2006/relationships/image" Target="../media/image22.jpeg"/><Relationship Id="rId8" Type="http://schemas.openxmlformats.org/officeDocument/2006/relationships/image" Target="../media/image23.png"/><Relationship Id="rId9" Type="http://schemas.openxmlformats.org/officeDocument/2006/relationships/image" Target="../media/image24.png"/><Relationship Id="rId10" Type="http://schemas.openxmlformats.org/officeDocument/2006/relationships/slideLayout" Target="../slideLayouts/slideLayout13.xml"/><Relationship Id="rId11"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slideLayout" Target="../slideLayouts/slideLayout13.xml"/><Relationship Id="rId3"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slideLayout" Target="../slideLayouts/slideLayout13.xml"/><Relationship Id="rId3"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image" Target="../media/image28.png"/><Relationship Id="rId2" Type="http://schemas.openxmlformats.org/officeDocument/2006/relationships/image" Target="../media/image29.png"/><Relationship Id="rId3"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30.jpeg"/><Relationship Id="rId2" Type="http://schemas.openxmlformats.org/officeDocument/2006/relationships/image" Target="../media/image31.jpeg"/><Relationship Id="rId3"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image" Target="../media/image32.png"/><Relationship Id="rId2" Type="http://schemas.openxmlformats.org/officeDocument/2006/relationships/image" Target="../media/image33.jpeg"/><Relationship Id="rId3"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image" Target="../media/image34.png"/><Relationship Id="rId2" Type="http://schemas.openxmlformats.org/officeDocument/2006/relationships/image" Target="../media/image35.png"/><Relationship Id="rId3"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image" Target="../media/image36.jpeg"/><Relationship Id="rId2" Type="http://schemas.openxmlformats.org/officeDocument/2006/relationships/image" Target="../media/image37.jpeg"/><Relationship Id="rId3" Type="http://schemas.openxmlformats.org/officeDocument/2006/relationships/image" Target="../media/image38.png"/><Relationship Id="rId4"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3.xml"/><Relationship Id="rId3"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chart" Target="../charts/chart1.xml"/><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bg>
      <p:bgPr>
        <a:blipFill>
          <a:blip r:embed="rId1"/>
        </a:blipFill>
      </p:bgPr>
    </p:bg>
    <p:spTree>
      <p:nvGrpSpPr>
        <p:cNvPr id="1" name=""/>
        <p:cNvGrpSpPr/>
        <p:nvPr/>
      </p:nvGrpSpPr>
      <p:grpSpPr>
        <a:xfrm>
          <a:off x="0" y="0"/>
          <a:ext cx="0" cy="0"/>
          <a:chOff x="0" y="0"/>
          <a:chExt cx="0" cy="0"/>
        </a:xfrm>
      </p:grpSpPr>
      <p:sp>
        <p:nvSpPr>
          <p:cNvPr id="81" name="TextShape 1"/>
          <p:cNvSpPr txBox="1"/>
          <p:nvPr/>
        </p:nvSpPr>
        <p:spPr>
          <a:xfrm>
            <a:off x="685800" y="2130480"/>
            <a:ext cx="7772040" cy="1831680"/>
          </a:xfrm>
          <a:prstGeom prst="rect">
            <a:avLst/>
          </a:prstGeom>
        </p:spPr>
        <p:txBody>
          <a:bodyPr anchor="ctr"/>
          <a:p>
            <a:pPr algn="ctr">
              <a:lnSpc>
                <a:spcPct val="100000"/>
              </a:lnSpc>
            </a:pPr>
            <a:r>
              <a:rPr b="1" lang="en-US" sz="4400">
                <a:solidFill>
                  <a:srgbClr val="ffc000"/>
                </a:solidFill>
                <a:latin typeface="Arial"/>
              </a:rPr>
              <a:t>MÔ HÌNH TRIỂN KHAI </a:t>
            </a:r>
            <a:r>
              <a:rPr b="1" lang="en-US" sz="4400">
                <a:solidFill>
                  <a:srgbClr val="ffc000"/>
                </a:solidFill>
                <a:latin typeface="Arial"/>
              </a:rPr>
              <a:t>
</a:t>
            </a:r>
            <a:r>
              <a:rPr b="1" lang="en-US" sz="4400">
                <a:solidFill>
                  <a:srgbClr val="ffc000"/>
                </a:solidFill>
                <a:latin typeface="Arial"/>
              </a:rPr>
              <a:t>PHẦN MỀM NHƯ DỊCH VỤ QUA </a:t>
            </a:r>
            <a:r>
              <a:rPr b="1" lang="en-US" sz="4400">
                <a:solidFill>
                  <a:srgbClr val="ffc000"/>
                </a:solidFill>
                <a:latin typeface="Arial"/>
              </a:rPr>
              <a:t>
</a:t>
            </a:r>
            <a:r>
              <a:rPr b="1" lang="en-US" sz="4400">
                <a:solidFill>
                  <a:srgbClr val="ffc000"/>
                </a:solidFill>
                <a:latin typeface="Arial"/>
              </a:rPr>
              <a:t>KINH NGHIỆM CỦA MISA</a:t>
            </a:r>
            <a:endParaRPr/>
          </a:p>
        </p:txBody>
      </p:sp>
      <p:sp>
        <p:nvSpPr>
          <p:cNvPr id="82" name="TextShape 2"/>
          <p:cNvSpPr txBox="1"/>
          <p:nvPr/>
        </p:nvSpPr>
        <p:spPr>
          <a:xfrm>
            <a:off x="1371600" y="4648320"/>
            <a:ext cx="6400440" cy="990360"/>
          </a:xfrm>
          <a:prstGeom prst="rect">
            <a:avLst/>
          </a:prstGeom>
        </p:spPr>
        <p:txBody>
          <a:bodyPr/>
          <a:p>
            <a:pPr algn="ctr">
              <a:lnSpc>
                <a:spcPct val="100000"/>
              </a:lnSpc>
            </a:pPr>
            <a:r>
              <a:rPr b="1" lang="en-US">
                <a:solidFill>
                  <a:srgbClr val="ffffff"/>
                </a:solidFill>
                <a:latin typeface="Arial"/>
              </a:rPr>
              <a:t>Nguyễn Xuân Hoàng</a:t>
            </a:r>
            <a:endParaRPr/>
          </a:p>
          <a:p>
            <a:pPr algn="ctr">
              <a:lnSpc>
                <a:spcPct val="100000"/>
              </a:lnSpc>
            </a:pPr>
            <a:r>
              <a:rPr lang="en-US">
                <a:solidFill>
                  <a:srgbClr val="ffffff"/>
                </a:solidFill>
                <a:latin typeface="Arial"/>
              </a:rPr>
              <a:t>Tổng giám đốc</a:t>
            </a:r>
            <a:endParaRPr/>
          </a:p>
          <a:p>
            <a:pPr algn="ctr">
              <a:lnSpc>
                <a:spcPct val="100000"/>
              </a:lnSpc>
            </a:pPr>
            <a:r>
              <a:rPr lang="en-US">
                <a:solidFill>
                  <a:srgbClr val="ffffff"/>
                </a:solidFill>
                <a:latin typeface="Arial"/>
              </a:rPr>
              <a:t>Công ty Cổ phần MISA</a:t>
            </a:r>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3" name="TextShape 1"/>
          <p:cNvSpPr txBox="1"/>
          <p:nvPr/>
        </p:nvSpPr>
        <p:spPr>
          <a:xfrm>
            <a:off x="625320" y="228600"/>
            <a:ext cx="7968600" cy="709200"/>
          </a:xfrm>
          <a:prstGeom prst="rect">
            <a:avLst/>
          </a:prstGeom>
        </p:spPr>
        <p:txBody>
          <a:bodyPr anchor="ctr"/>
          <a:p>
            <a:pPr algn="ctr">
              <a:lnSpc>
                <a:spcPct val="100000"/>
              </a:lnSpc>
            </a:pPr>
            <a:r>
              <a:rPr b="1" lang="en-US" sz="2800">
                <a:solidFill>
                  <a:srgbClr val="000000"/>
                </a:solidFill>
                <a:latin typeface="Arial"/>
              </a:rPr>
              <a:t>MÔ HÌNH TRIỂN KHAI TẠI TỈNH/THÀNH PHỐ</a:t>
            </a:r>
            <a:endParaRPr/>
          </a:p>
        </p:txBody>
      </p:sp>
      <p:sp>
        <p:nvSpPr>
          <p:cNvPr id="174" name="CustomShape 2"/>
          <p:cNvSpPr/>
          <p:nvPr/>
        </p:nvSpPr>
        <p:spPr>
          <a:xfrm>
            <a:off x="853200" y="1076400"/>
            <a:ext cx="7589160" cy="5464080"/>
          </a:xfrm>
          <a:prstGeom prst="rect">
            <a:avLst/>
          </a:prstGeom>
          <a:ln w="28440">
            <a:solidFill>
              <a:srgbClr val="8eb4e3"/>
            </a:solidFill>
            <a:custDash>
              <a:ds d="237000" sp="79000"/>
            </a:custDash>
            <a:round/>
          </a:ln>
        </p:spPr>
      </p:sp>
      <p:sp>
        <p:nvSpPr>
          <p:cNvPr id="175" name="CustomShape 3"/>
          <p:cNvSpPr/>
          <p:nvPr/>
        </p:nvSpPr>
        <p:spPr>
          <a:xfrm>
            <a:off x="4613400" y="5402160"/>
            <a:ext cx="875520" cy="6120"/>
          </a:xfrm>
          <a:prstGeom prst="rect">
            <a:avLst>
              <a:gd fmla="val 50000" name="adj"/>
            </a:avLst>
          </a:prstGeom>
          <a:ln w="12600">
            <a:solidFill>
              <a:srgbClr val="000000"/>
            </a:solidFill>
            <a:round/>
          </a:ln>
        </p:spPr>
      </p:sp>
      <p:sp>
        <p:nvSpPr>
          <p:cNvPr id="176" name="CustomShape 4"/>
          <p:cNvSpPr/>
          <p:nvPr/>
        </p:nvSpPr>
        <p:spPr>
          <a:xfrm>
            <a:off x="3889080" y="2746080"/>
            <a:ext cx="1517400" cy="531000"/>
          </a:xfrm>
          <a:prstGeom prst="rect">
            <a:avLst/>
          </a:prstGeom>
          <a:solidFill>
            <a:srgbClr val="ffffff"/>
          </a:solidFill>
          <a:ln w="9360">
            <a:solidFill>
              <a:srgbClr val="00b0f0"/>
            </a:solidFill>
            <a:round/>
          </a:ln>
        </p:spPr>
      </p:sp>
      <p:sp>
        <p:nvSpPr>
          <p:cNvPr id="177" name="CustomShape 5"/>
          <p:cNvSpPr/>
          <p:nvPr/>
        </p:nvSpPr>
        <p:spPr>
          <a:xfrm>
            <a:off x="3889080" y="4567320"/>
            <a:ext cx="1517400" cy="531000"/>
          </a:xfrm>
          <a:prstGeom prst="rect">
            <a:avLst/>
          </a:prstGeom>
          <a:solidFill>
            <a:srgbClr val="ffffff"/>
          </a:solidFill>
          <a:ln w="9360">
            <a:solidFill>
              <a:srgbClr val="00b0f0"/>
            </a:solidFill>
            <a:round/>
          </a:ln>
        </p:spPr>
      </p:sp>
      <p:pic>
        <p:nvPicPr>
          <p:cNvPr descr="" id="178" name="Picture 6"/>
          <p:cNvPicPr/>
          <p:nvPr/>
        </p:nvPicPr>
        <p:blipFill>
          <a:blip r:embed="rId1"/>
          <a:stretch>
            <a:fillRect/>
          </a:stretch>
        </p:blipFill>
        <p:spPr>
          <a:xfrm>
            <a:off x="3745440" y="3429000"/>
            <a:ext cx="1737000" cy="1096920"/>
          </a:xfrm>
          <a:prstGeom prst="rect">
            <a:avLst/>
          </a:prstGeom>
          <a:ln w="9360">
            <a:solidFill>
              <a:srgbClr val="4f81bd"/>
            </a:solidFill>
            <a:miter/>
          </a:ln>
        </p:spPr>
      </p:pic>
      <p:pic>
        <p:nvPicPr>
          <p:cNvPr descr="" id="179" name="Picture 8"/>
          <p:cNvPicPr/>
          <p:nvPr/>
        </p:nvPicPr>
        <p:blipFill>
          <a:blip r:embed="rId2"/>
          <a:stretch>
            <a:fillRect/>
          </a:stretch>
        </p:blipFill>
        <p:spPr>
          <a:xfrm>
            <a:off x="1839600" y="5389200"/>
            <a:ext cx="1462680" cy="822600"/>
          </a:xfrm>
          <a:prstGeom prst="rect">
            <a:avLst/>
          </a:prstGeom>
          <a:ln w="9360">
            <a:solidFill>
              <a:srgbClr val="4f81bd"/>
            </a:solidFill>
            <a:miter/>
          </a:ln>
        </p:spPr>
      </p:pic>
      <p:sp>
        <p:nvSpPr>
          <p:cNvPr id="180" name="CustomShape 6"/>
          <p:cNvSpPr/>
          <p:nvPr/>
        </p:nvSpPr>
        <p:spPr>
          <a:xfrm>
            <a:off x="1839600" y="6227280"/>
            <a:ext cx="1447560" cy="272880"/>
          </a:xfrm>
          <a:prstGeom prst="rect">
            <a:avLst/>
          </a:prstGeom>
        </p:spPr>
        <p:txBody>
          <a:bodyPr bIns="45000" lIns="90000" rIns="90000" tIns="45000"/>
          <a:p>
            <a:pPr algn="ctr">
              <a:lnSpc>
                <a:spcPct val="100000"/>
              </a:lnSpc>
            </a:pPr>
            <a:r>
              <a:rPr i="1" lang="en-US" sz="1200">
                <a:solidFill>
                  <a:srgbClr val="0070c0"/>
                </a:solidFill>
              </a:rPr>
              <a:t>UBND Xã/Phường</a:t>
            </a:r>
            <a:endParaRPr/>
          </a:p>
        </p:txBody>
      </p:sp>
      <p:pic>
        <p:nvPicPr>
          <p:cNvPr descr="" id="181" name="Picture 5"/>
          <p:cNvPicPr/>
          <p:nvPr/>
        </p:nvPicPr>
        <p:blipFill>
          <a:blip r:embed="rId3"/>
          <a:stretch>
            <a:fillRect/>
          </a:stretch>
        </p:blipFill>
        <p:spPr>
          <a:xfrm>
            <a:off x="3585240" y="1379880"/>
            <a:ext cx="2048760" cy="1324440"/>
          </a:xfrm>
          <a:prstGeom prst="rect">
            <a:avLst/>
          </a:prstGeom>
          <a:ln w="9360">
            <a:solidFill>
              <a:srgbClr val="4f81bd"/>
            </a:solidFill>
            <a:miter/>
          </a:ln>
        </p:spPr>
      </p:pic>
      <p:pic>
        <p:nvPicPr>
          <p:cNvPr descr="" id="182" name="Picture 54"/>
          <p:cNvPicPr/>
          <p:nvPr/>
        </p:nvPicPr>
        <p:blipFill>
          <a:blip r:embed="rId4"/>
          <a:stretch>
            <a:fillRect/>
          </a:stretch>
        </p:blipFill>
        <p:spPr>
          <a:xfrm>
            <a:off x="6393600" y="3429000"/>
            <a:ext cx="1737000" cy="1096920"/>
          </a:xfrm>
          <a:prstGeom prst="rect">
            <a:avLst/>
          </a:prstGeom>
          <a:ln>
            <a:solidFill>
              <a:srgbClr val="4f81bd"/>
            </a:solidFill>
          </a:ln>
        </p:spPr>
      </p:pic>
      <p:pic>
        <p:nvPicPr>
          <p:cNvPr descr="" id="183" name="Picture 56"/>
          <p:cNvPicPr/>
          <p:nvPr/>
        </p:nvPicPr>
        <p:blipFill>
          <a:blip r:embed="rId5"/>
          <a:stretch>
            <a:fillRect/>
          </a:stretch>
        </p:blipFill>
        <p:spPr>
          <a:xfrm>
            <a:off x="3889080" y="5402160"/>
            <a:ext cx="1462680" cy="822600"/>
          </a:xfrm>
          <a:prstGeom prst="rect">
            <a:avLst/>
          </a:prstGeom>
          <a:ln>
            <a:solidFill>
              <a:srgbClr val="4f81bd"/>
            </a:solidFill>
          </a:ln>
        </p:spPr>
      </p:pic>
      <p:pic>
        <p:nvPicPr>
          <p:cNvPr descr="" id="184" name="Picture 57"/>
          <p:cNvPicPr/>
          <p:nvPr/>
        </p:nvPicPr>
        <p:blipFill>
          <a:blip r:embed="rId6"/>
          <a:stretch>
            <a:fillRect/>
          </a:stretch>
        </p:blipFill>
        <p:spPr>
          <a:xfrm>
            <a:off x="1156680" y="3429000"/>
            <a:ext cx="1737000" cy="1096920"/>
          </a:xfrm>
          <a:prstGeom prst="rect">
            <a:avLst/>
          </a:prstGeom>
          <a:ln>
            <a:solidFill>
              <a:srgbClr val="4f81bd"/>
            </a:solidFill>
          </a:ln>
        </p:spPr>
      </p:pic>
      <p:pic>
        <p:nvPicPr>
          <p:cNvPr descr="" id="185" name="Picture 58"/>
          <p:cNvPicPr/>
          <p:nvPr/>
        </p:nvPicPr>
        <p:blipFill>
          <a:blip r:embed="rId7"/>
          <a:stretch>
            <a:fillRect/>
          </a:stretch>
        </p:blipFill>
        <p:spPr>
          <a:xfrm>
            <a:off x="6241680" y="5389200"/>
            <a:ext cx="1462680" cy="822600"/>
          </a:xfrm>
          <a:prstGeom prst="rect">
            <a:avLst/>
          </a:prstGeom>
          <a:ln>
            <a:solidFill>
              <a:srgbClr val="4f81bd"/>
            </a:solidFill>
          </a:ln>
        </p:spPr>
      </p:pic>
      <p:sp>
        <p:nvSpPr>
          <p:cNvPr id="186" name="CustomShape 7"/>
          <p:cNvSpPr/>
          <p:nvPr/>
        </p:nvSpPr>
        <p:spPr>
          <a:xfrm>
            <a:off x="3585240" y="1076400"/>
            <a:ext cx="2027520" cy="272880"/>
          </a:xfrm>
          <a:prstGeom prst="rect">
            <a:avLst/>
          </a:prstGeom>
        </p:spPr>
        <p:txBody>
          <a:bodyPr bIns="45000" lIns="90000" rIns="90000" tIns="45000"/>
          <a:p>
            <a:pPr algn="ctr">
              <a:lnSpc>
                <a:spcPct val="100000"/>
              </a:lnSpc>
            </a:pPr>
            <a:r>
              <a:rPr i="1" lang="en-US" sz="1200">
                <a:solidFill>
                  <a:srgbClr val="0070c0"/>
                </a:solidFill>
              </a:rPr>
              <a:t>Sở Tư Pháp</a:t>
            </a:r>
            <a:endParaRPr/>
          </a:p>
        </p:txBody>
      </p:sp>
      <p:sp>
        <p:nvSpPr>
          <p:cNvPr id="187" name="CustomShape 8"/>
          <p:cNvSpPr/>
          <p:nvPr/>
        </p:nvSpPr>
        <p:spPr>
          <a:xfrm>
            <a:off x="6410880" y="4543560"/>
            <a:ext cx="1803600" cy="272880"/>
          </a:xfrm>
          <a:prstGeom prst="rect">
            <a:avLst/>
          </a:prstGeom>
        </p:spPr>
        <p:txBody>
          <a:bodyPr bIns="45000" lIns="90000" rIns="90000" tIns="45000"/>
          <a:p>
            <a:pPr algn="ctr">
              <a:lnSpc>
                <a:spcPct val="100000"/>
              </a:lnSpc>
            </a:pPr>
            <a:r>
              <a:rPr i="1" lang="en-US" sz="1200">
                <a:solidFill>
                  <a:srgbClr val="0070c0"/>
                </a:solidFill>
              </a:rPr>
              <a:t>Phòng tư pháp Huyện</a:t>
            </a:r>
            <a:endParaRPr/>
          </a:p>
        </p:txBody>
      </p:sp>
      <p:sp>
        <p:nvSpPr>
          <p:cNvPr id="188" name="CustomShape 9"/>
          <p:cNvSpPr/>
          <p:nvPr/>
        </p:nvSpPr>
        <p:spPr>
          <a:xfrm>
            <a:off x="1080720" y="4543560"/>
            <a:ext cx="1879560" cy="272880"/>
          </a:xfrm>
          <a:prstGeom prst="rect">
            <a:avLst/>
          </a:prstGeom>
        </p:spPr>
        <p:txBody>
          <a:bodyPr bIns="45000" lIns="90000" rIns="90000" tIns="45000"/>
          <a:p>
            <a:pPr algn="ctr">
              <a:lnSpc>
                <a:spcPct val="100000"/>
              </a:lnSpc>
            </a:pPr>
            <a:r>
              <a:rPr i="1" lang="en-US" sz="1200">
                <a:solidFill>
                  <a:srgbClr val="0070c0"/>
                </a:solidFill>
              </a:rPr>
              <a:t>Phòng tư pháp Huyện</a:t>
            </a:r>
            <a:endParaRPr/>
          </a:p>
        </p:txBody>
      </p:sp>
      <p:sp>
        <p:nvSpPr>
          <p:cNvPr id="189" name="CustomShape 10"/>
          <p:cNvSpPr/>
          <p:nvPr/>
        </p:nvSpPr>
        <p:spPr>
          <a:xfrm>
            <a:off x="4609800" y="2703960"/>
            <a:ext cx="723960" cy="2584080"/>
          </a:xfrm>
          <a:prstGeom prst="rect">
            <a:avLst>
              <a:gd fmla="val 50000" name="adj"/>
            </a:avLst>
          </a:prstGeom>
          <a:ln w="12600">
            <a:solidFill>
              <a:srgbClr val="000000"/>
            </a:solidFill>
            <a:round/>
          </a:ln>
        </p:spPr>
      </p:sp>
      <p:sp>
        <p:nvSpPr>
          <p:cNvPr id="190" name="CustomShape 11"/>
          <p:cNvSpPr/>
          <p:nvPr/>
        </p:nvSpPr>
        <p:spPr>
          <a:xfrm>
            <a:off x="4609800" y="3428280"/>
            <a:ext cx="723960" cy="2651760"/>
          </a:xfrm>
          <a:prstGeom prst="rect">
            <a:avLst>
              <a:gd fmla="val 50000" name="adj"/>
            </a:avLst>
          </a:prstGeom>
          <a:ln w="12600">
            <a:solidFill>
              <a:srgbClr val="000000"/>
            </a:solidFill>
            <a:round/>
          </a:ln>
        </p:spPr>
      </p:sp>
      <p:sp>
        <p:nvSpPr>
          <p:cNvPr id="191" name="CustomShape 12"/>
          <p:cNvSpPr/>
          <p:nvPr/>
        </p:nvSpPr>
        <p:spPr>
          <a:xfrm>
            <a:off x="4609800" y="3429000"/>
            <a:ext cx="723960" cy="3600"/>
          </a:xfrm>
          <a:prstGeom prst="rect">
            <a:avLst>
              <a:gd fmla="val 50000" name="adj"/>
            </a:avLst>
          </a:prstGeom>
          <a:ln w="12600">
            <a:solidFill>
              <a:srgbClr val="000000"/>
            </a:solidFill>
            <a:round/>
          </a:ln>
        </p:spPr>
      </p:sp>
      <p:sp>
        <p:nvSpPr>
          <p:cNvPr id="192" name="CustomShape 13"/>
          <p:cNvSpPr/>
          <p:nvPr/>
        </p:nvSpPr>
        <p:spPr>
          <a:xfrm>
            <a:off x="3964680" y="6237000"/>
            <a:ext cx="1447560" cy="272880"/>
          </a:xfrm>
          <a:prstGeom prst="rect">
            <a:avLst/>
          </a:prstGeom>
        </p:spPr>
        <p:txBody>
          <a:bodyPr bIns="45000" lIns="90000" rIns="90000" tIns="45000"/>
          <a:p>
            <a:pPr algn="ctr">
              <a:lnSpc>
                <a:spcPct val="100000"/>
              </a:lnSpc>
            </a:pPr>
            <a:r>
              <a:rPr i="1" lang="en-US" sz="1200">
                <a:solidFill>
                  <a:srgbClr val="0070c0"/>
                </a:solidFill>
              </a:rPr>
              <a:t>UBND Xã/Phường</a:t>
            </a:r>
            <a:endParaRPr/>
          </a:p>
        </p:txBody>
      </p:sp>
      <p:sp>
        <p:nvSpPr>
          <p:cNvPr id="193" name="CustomShape 14"/>
          <p:cNvSpPr/>
          <p:nvPr/>
        </p:nvSpPr>
        <p:spPr>
          <a:xfrm>
            <a:off x="6241680" y="6237000"/>
            <a:ext cx="1447560" cy="272880"/>
          </a:xfrm>
          <a:prstGeom prst="rect">
            <a:avLst/>
          </a:prstGeom>
        </p:spPr>
        <p:txBody>
          <a:bodyPr bIns="45000" lIns="90000" rIns="90000" tIns="45000"/>
          <a:p>
            <a:pPr algn="ctr">
              <a:lnSpc>
                <a:spcPct val="100000"/>
              </a:lnSpc>
            </a:pPr>
            <a:r>
              <a:rPr i="1" lang="en-US" sz="1200">
                <a:solidFill>
                  <a:srgbClr val="0070c0"/>
                </a:solidFill>
              </a:rPr>
              <a:t>UBND Xã/Phường</a:t>
            </a:r>
            <a:endParaRPr/>
          </a:p>
        </p:txBody>
      </p:sp>
      <p:sp>
        <p:nvSpPr>
          <p:cNvPr id="194" name="CustomShape 15"/>
          <p:cNvSpPr/>
          <p:nvPr/>
        </p:nvSpPr>
        <p:spPr>
          <a:xfrm>
            <a:off x="2571120" y="5388480"/>
            <a:ext cx="829080" cy="2033280"/>
          </a:xfrm>
          <a:prstGeom prst="rect">
            <a:avLst>
              <a:gd fmla="val 44846" name="adj"/>
            </a:avLst>
          </a:prstGeom>
          <a:ln w="12600">
            <a:solidFill>
              <a:srgbClr val="000000"/>
            </a:solidFill>
            <a:round/>
          </a:ln>
        </p:spPr>
      </p:sp>
      <p:sp>
        <p:nvSpPr>
          <p:cNvPr id="195" name="CustomShape 16"/>
          <p:cNvSpPr/>
          <p:nvPr/>
        </p:nvSpPr>
        <p:spPr>
          <a:xfrm>
            <a:off x="4604400" y="5389200"/>
            <a:ext cx="829080" cy="2367720"/>
          </a:xfrm>
          <a:prstGeom prst="rect">
            <a:avLst>
              <a:gd fmla="val 44846" name="adj"/>
            </a:avLst>
          </a:prstGeom>
          <a:ln w="12600">
            <a:solidFill>
              <a:srgbClr val="000000"/>
            </a:solidFill>
            <a:round/>
          </a:ln>
        </p:spPr>
      </p:sp>
      <p:pic>
        <p:nvPicPr>
          <p:cNvPr descr="" id="196" name="Picture 26"/>
          <p:cNvPicPr/>
          <p:nvPr/>
        </p:nvPicPr>
        <p:blipFill>
          <a:blip r:embed="rId8"/>
          <a:stretch>
            <a:fillRect/>
          </a:stretch>
        </p:blipFill>
        <p:spPr>
          <a:xfrm>
            <a:off x="4116600" y="2897640"/>
            <a:ext cx="996120" cy="245520"/>
          </a:xfrm>
          <a:prstGeom prst="rect">
            <a:avLst/>
          </a:prstGeom>
        </p:spPr>
      </p:pic>
      <p:pic>
        <p:nvPicPr>
          <p:cNvPr descr="" id="197" name="Picture 27"/>
          <p:cNvPicPr/>
          <p:nvPr/>
        </p:nvPicPr>
        <p:blipFill>
          <a:blip r:embed="rId9"/>
          <a:stretch>
            <a:fillRect/>
          </a:stretch>
        </p:blipFill>
        <p:spPr>
          <a:xfrm>
            <a:off x="4116600" y="4719240"/>
            <a:ext cx="996120" cy="245520"/>
          </a:xfrm>
          <a:prstGeom prst="rect">
            <a:avLst/>
          </a:prstGeom>
        </p:spPr>
      </p:pic>
    </p:spTree>
  </p:cSld>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8" name="TextShape 1"/>
          <p:cNvSpPr txBox="1"/>
          <p:nvPr/>
        </p:nvSpPr>
        <p:spPr>
          <a:xfrm>
            <a:off x="457200" y="228600"/>
            <a:ext cx="8534160" cy="609120"/>
          </a:xfrm>
          <a:prstGeom prst="rect">
            <a:avLst/>
          </a:prstGeom>
        </p:spPr>
        <p:txBody>
          <a:bodyPr anchor="ctr"/>
          <a:p>
            <a:pPr algn="ctr">
              <a:lnSpc>
                <a:spcPct val="100000"/>
              </a:lnSpc>
            </a:pPr>
            <a:r>
              <a:rPr b="1" lang="en-US" sz="2800">
                <a:solidFill>
                  <a:srgbClr val="000000"/>
                </a:solidFill>
                <a:latin typeface="Arial"/>
              </a:rPr>
              <a:t>MÔ HÌNH BÁO CÁO GIỮA ĐƠN VỊ VÀ CHỦ QUẢN</a:t>
            </a:r>
            <a:endParaRPr/>
          </a:p>
        </p:txBody>
      </p:sp>
      <p:pic>
        <p:nvPicPr>
          <p:cNvPr descr="" id="199" name="Picture 4"/>
          <p:cNvPicPr/>
          <p:nvPr/>
        </p:nvPicPr>
        <p:blipFill>
          <a:blip r:embed="rId1"/>
          <a:stretch>
            <a:fillRect/>
          </a:stretch>
        </p:blipFill>
        <p:spPr>
          <a:xfrm>
            <a:off x="1600200" y="893880"/>
            <a:ext cx="5879880" cy="5963760"/>
          </a:xfrm>
          <a:prstGeom prst="rect">
            <a:avLst/>
          </a:prstGeom>
        </p:spPr>
      </p:pic>
    </p:spTree>
  </p:cSld>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0" name="TextShape 1"/>
          <p:cNvSpPr txBox="1"/>
          <p:nvPr/>
        </p:nvSpPr>
        <p:spPr>
          <a:xfrm>
            <a:off x="304920" y="304920"/>
            <a:ext cx="8610120" cy="468720"/>
          </a:xfrm>
          <a:prstGeom prst="rect">
            <a:avLst/>
          </a:prstGeom>
        </p:spPr>
        <p:txBody>
          <a:bodyPr anchor="ctr"/>
          <a:p>
            <a:pPr algn="ctr">
              <a:lnSpc>
                <a:spcPct val="100000"/>
              </a:lnSpc>
            </a:pPr>
            <a:r>
              <a:rPr b="1" lang="en-US" sz="2800">
                <a:solidFill>
                  <a:srgbClr val="000000"/>
                </a:solidFill>
                <a:latin typeface="Arial"/>
              </a:rPr>
              <a:t>MÔ HÌNH TRIỂN KHAI LIÊN NGÀNH</a:t>
            </a:r>
            <a:endParaRPr/>
          </a:p>
        </p:txBody>
      </p:sp>
      <p:pic>
        <p:nvPicPr>
          <p:cNvPr descr="" id="201" name="Picture 2"/>
          <p:cNvPicPr/>
          <p:nvPr/>
        </p:nvPicPr>
        <p:blipFill>
          <a:blip r:embed="rId1"/>
          <a:stretch>
            <a:fillRect/>
          </a:stretch>
        </p:blipFill>
        <p:spPr>
          <a:xfrm>
            <a:off x="1676520" y="914400"/>
            <a:ext cx="5409720" cy="5675400"/>
          </a:xfrm>
          <a:prstGeom prst="rect">
            <a:avLst/>
          </a:prstGeom>
        </p:spPr>
      </p:pic>
    </p:spTree>
  </p:cSld>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2" name="TextShape 1"/>
          <p:cNvSpPr txBox="1"/>
          <p:nvPr/>
        </p:nvSpPr>
        <p:spPr>
          <a:xfrm>
            <a:off x="609480" y="228600"/>
            <a:ext cx="7968960" cy="469440"/>
          </a:xfrm>
          <a:prstGeom prst="rect">
            <a:avLst/>
          </a:prstGeom>
        </p:spPr>
        <p:txBody>
          <a:bodyPr anchor="ctr"/>
          <a:p>
            <a:pPr algn="ctr">
              <a:lnSpc>
                <a:spcPct val="100000"/>
              </a:lnSpc>
            </a:pPr>
            <a:r>
              <a:rPr b="1" lang="en-US" sz="3200">
                <a:solidFill>
                  <a:srgbClr val="000000"/>
                </a:solidFill>
                <a:latin typeface="Arial"/>
              </a:rPr>
              <a:t>MÔ HÌNH TRIỂN KHAI KỸ THUẬT</a:t>
            </a:r>
            <a:endParaRPr/>
          </a:p>
        </p:txBody>
      </p:sp>
      <p:pic>
        <p:nvPicPr>
          <p:cNvPr descr="" id="203" name="Picture 2"/>
          <p:cNvPicPr/>
          <p:nvPr/>
        </p:nvPicPr>
        <p:blipFill>
          <a:blip r:embed="rId1"/>
          <a:stretch>
            <a:fillRect/>
          </a:stretch>
        </p:blipFill>
        <p:spPr>
          <a:xfrm>
            <a:off x="161640" y="990720"/>
            <a:ext cx="8762760" cy="5365080"/>
          </a:xfrm>
          <a:prstGeom prst="rect">
            <a:avLst/>
          </a:prstGeom>
        </p:spPr>
      </p:pic>
      <p:sp>
        <p:nvSpPr>
          <p:cNvPr id="204" name="CustomShape 2"/>
          <p:cNvSpPr/>
          <p:nvPr/>
        </p:nvSpPr>
        <p:spPr>
          <a:xfrm>
            <a:off x="2066760" y="2997360"/>
            <a:ext cx="834480" cy="501840"/>
          </a:xfrm>
          <a:prstGeom prst="rect">
            <a:avLst/>
          </a:prstGeom>
        </p:spPr>
        <p:txBody>
          <a:bodyPr bIns="45000" lIns="90000" rIns="90000" tIns="45000"/>
          <a:p>
            <a:pPr algn="ctr">
              <a:lnSpc>
                <a:spcPct val="100000"/>
              </a:lnSpc>
            </a:pPr>
            <a:r>
              <a:rPr b="1" lang="en-US" sz="900">
                <a:solidFill>
                  <a:srgbClr val="002060"/>
                </a:solidFill>
              </a:rPr>
              <a:t>QLTH.VN</a:t>
            </a:r>
            <a:endParaRPr/>
          </a:p>
          <a:p>
            <a:pPr algn="ctr">
              <a:lnSpc>
                <a:spcPct val="100000"/>
              </a:lnSpc>
            </a:pPr>
            <a:r>
              <a:rPr b="1" lang="en-US" sz="900">
                <a:solidFill>
                  <a:srgbClr val="002060"/>
                </a:solidFill>
              </a:rPr>
              <a:t>QLTS.VN</a:t>
            </a:r>
            <a:endParaRPr/>
          </a:p>
          <a:p>
            <a:pPr algn="ctr">
              <a:lnSpc>
                <a:spcPct val="100000"/>
              </a:lnSpc>
            </a:pPr>
            <a:r>
              <a:rPr b="1" lang="en-US" sz="900">
                <a:solidFill>
                  <a:srgbClr val="002060"/>
                </a:solidFill>
              </a:rPr>
              <a:t>HOTICH.VN</a:t>
            </a:r>
            <a:endParaRPr/>
          </a:p>
        </p:txBody>
      </p:sp>
      <p:sp>
        <p:nvSpPr>
          <p:cNvPr id="205" name="CustomShape 3"/>
          <p:cNvSpPr/>
          <p:nvPr/>
        </p:nvSpPr>
        <p:spPr>
          <a:xfrm>
            <a:off x="314280" y="1066680"/>
            <a:ext cx="1518840" cy="272880"/>
          </a:xfrm>
          <a:prstGeom prst="rect">
            <a:avLst/>
          </a:prstGeom>
        </p:spPr>
        <p:txBody>
          <a:bodyPr bIns="45000" lIns="90000" rIns="90000" tIns="45000"/>
          <a:p>
            <a:pPr algn="ctr">
              <a:lnSpc>
                <a:spcPct val="100000"/>
              </a:lnSpc>
            </a:pPr>
            <a:r>
              <a:rPr b="1" lang="en-US" sz="1200">
                <a:solidFill>
                  <a:srgbClr val="000000"/>
                </a:solidFill>
              </a:rPr>
              <a:t>KHÁCH HÀNG</a:t>
            </a:r>
            <a:endParaRPr/>
          </a:p>
        </p:txBody>
      </p:sp>
      <p:sp>
        <p:nvSpPr>
          <p:cNvPr id="206" name="CustomShape 4"/>
          <p:cNvSpPr/>
          <p:nvPr/>
        </p:nvSpPr>
        <p:spPr>
          <a:xfrm>
            <a:off x="3286080" y="1066680"/>
            <a:ext cx="2428560" cy="272880"/>
          </a:xfrm>
          <a:prstGeom prst="rect">
            <a:avLst/>
          </a:prstGeom>
        </p:spPr>
        <p:txBody>
          <a:bodyPr bIns="45000" lIns="90000" rIns="90000" tIns="45000"/>
          <a:p>
            <a:pPr algn="ctr">
              <a:lnSpc>
                <a:spcPct val="100000"/>
              </a:lnSpc>
            </a:pPr>
            <a:r>
              <a:rPr b="1" lang="en-US" sz="1200">
                <a:solidFill>
                  <a:srgbClr val="000000"/>
                </a:solidFill>
              </a:rPr>
              <a:t>TRUNG TÂM DỮ LIỆU</a:t>
            </a:r>
            <a:endParaRPr/>
          </a:p>
        </p:txBody>
      </p:sp>
      <p:sp>
        <p:nvSpPr>
          <p:cNvPr id="207" name="CustomShape 5"/>
          <p:cNvSpPr/>
          <p:nvPr/>
        </p:nvSpPr>
        <p:spPr>
          <a:xfrm>
            <a:off x="3209760" y="4572000"/>
            <a:ext cx="2428560" cy="272880"/>
          </a:xfrm>
          <a:prstGeom prst="rect">
            <a:avLst/>
          </a:prstGeom>
        </p:spPr>
        <p:txBody>
          <a:bodyPr bIns="45000" lIns="90000" rIns="90000" tIns="45000"/>
          <a:p>
            <a:pPr algn="ctr">
              <a:lnSpc>
                <a:spcPct val="100000"/>
              </a:lnSpc>
            </a:pPr>
            <a:r>
              <a:rPr b="1" lang="en-US" sz="1200">
                <a:solidFill>
                  <a:srgbClr val="000000"/>
                </a:solidFill>
              </a:rPr>
              <a:t>HỆ THỐNG SAO LƯU</a:t>
            </a:r>
            <a:endParaRPr/>
          </a:p>
        </p:txBody>
      </p:sp>
      <p:sp>
        <p:nvSpPr>
          <p:cNvPr id="208" name="CustomShape 6"/>
          <p:cNvSpPr/>
          <p:nvPr/>
        </p:nvSpPr>
        <p:spPr>
          <a:xfrm>
            <a:off x="6638760" y="1066680"/>
            <a:ext cx="2428560" cy="272880"/>
          </a:xfrm>
          <a:prstGeom prst="rect">
            <a:avLst/>
          </a:prstGeom>
        </p:spPr>
        <p:txBody>
          <a:bodyPr bIns="45000" lIns="90000" rIns="90000" tIns="45000"/>
          <a:p>
            <a:pPr algn="ctr">
              <a:lnSpc>
                <a:spcPct val="100000"/>
              </a:lnSpc>
            </a:pPr>
            <a:r>
              <a:rPr b="1" lang="en-US" sz="1200">
                <a:solidFill>
                  <a:srgbClr val="000000"/>
                </a:solidFill>
              </a:rPr>
              <a:t>TRUNG TÂM DỰ PHÒNG </a:t>
            </a:r>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9" name="TextShape 1"/>
          <p:cNvSpPr txBox="1"/>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Case Study 1 – HOTICH.VN</a:t>
            </a:r>
            <a:endParaRPr/>
          </a:p>
        </p:txBody>
      </p:sp>
      <p:sp>
        <p:nvSpPr>
          <p:cNvPr id="210" name="CustomShape 2"/>
          <p:cNvSpPr/>
          <p:nvPr/>
        </p:nvSpPr>
        <p:spPr>
          <a:xfrm>
            <a:off x="1143000" y="4343400"/>
            <a:ext cx="4876560" cy="1795320"/>
          </a:xfrm>
          <a:prstGeom prst="rect">
            <a:avLst/>
          </a:prstGeom>
        </p:spPr>
        <p:txBody>
          <a:bodyPr bIns="45000" lIns="90000" rIns="90000" tIns="45000"/>
          <a:p>
            <a:pPr algn="r">
              <a:lnSpc>
                <a:spcPct val="100000"/>
              </a:lnSpc>
            </a:pPr>
            <a:r>
              <a:rPr lang="en-US" sz="1400">
                <a:solidFill>
                  <a:srgbClr val="000000"/>
                </a:solidFill>
                <a:latin typeface="Arial"/>
              </a:rPr>
              <a:t>
</a:t>
            </a:r>
            <a:r>
              <a:rPr lang="en-US" sz="1400">
                <a:solidFill>
                  <a:srgbClr val="000000"/>
                </a:solidFill>
                <a:latin typeface="Arial"/>
              </a:rPr>
              <a:t>"Tôi đánh giá cao phần mềm HOTICH.VN có thể tự động tổng hợp báo cáo. Hơn nữa HOTICH.VN sẽ giúp huyện xây dựng được cơ sở dữ liệu điện tử về dân cư, rất cần thiết cho công tác quản lý của Phòng Tư pháp.“</a:t>
            </a:r>
            <a:endParaRPr/>
          </a:p>
          <a:p>
            <a:pPr algn="r">
              <a:lnSpc>
                <a:spcPct val="100000"/>
              </a:lnSpc>
            </a:pPr>
            <a:endParaRPr/>
          </a:p>
          <a:p>
            <a:pPr algn="r">
              <a:lnSpc>
                <a:spcPct val="100000"/>
              </a:lnSpc>
            </a:pPr>
            <a:r>
              <a:rPr b="1" lang="en-US" sz="1400">
                <a:solidFill>
                  <a:srgbClr val="000000"/>
                </a:solidFill>
                <a:latin typeface="Arial"/>
              </a:rPr>
              <a:t>Ông Hồ Thanh Tùng</a:t>
            </a:r>
            <a:endParaRPr/>
          </a:p>
          <a:p>
            <a:pPr algn="r">
              <a:lnSpc>
                <a:spcPct val="100000"/>
              </a:lnSpc>
            </a:pPr>
            <a:r>
              <a:rPr i="1" lang="en-US" sz="1400">
                <a:solidFill>
                  <a:srgbClr val="000000"/>
                </a:solidFill>
                <a:latin typeface="Arial"/>
              </a:rPr>
              <a:t>Trưởng phòng - Tư pháp TX Vĩnh Châu, Sóc Trăng</a:t>
            </a:r>
            <a:endParaRPr/>
          </a:p>
        </p:txBody>
      </p:sp>
      <p:pic>
        <p:nvPicPr>
          <p:cNvPr descr="" id="211" name="Picture 2"/>
          <p:cNvPicPr/>
          <p:nvPr/>
        </p:nvPicPr>
        <p:blipFill>
          <a:blip r:embed="rId1"/>
          <a:stretch>
            <a:fillRect/>
          </a:stretch>
        </p:blipFill>
        <p:spPr>
          <a:xfrm>
            <a:off x="6324480" y="4343400"/>
            <a:ext cx="1371240" cy="1828440"/>
          </a:xfrm>
          <a:prstGeom prst="rect">
            <a:avLst/>
          </a:prstGeom>
          <a:ln w="88920">
            <a:solidFill>
              <a:srgbClr val="ffffff"/>
            </a:solidFill>
            <a:miter/>
          </a:ln>
        </p:spPr>
      </p:pic>
      <p:sp>
        <p:nvSpPr>
          <p:cNvPr id="212" name="CustomShape 3"/>
          <p:cNvSpPr/>
          <p:nvPr/>
        </p:nvSpPr>
        <p:spPr>
          <a:xfrm>
            <a:off x="3048120" y="1676520"/>
            <a:ext cx="5028840" cy="1795320"/>
          </a:xfrm>
          <a:prstGeom prst="rect">
            <a:avLst/>
          </a:prstGeom>
        </p:spPr>
        <p:txBody>
          <a:bodyPr bIns="45000" lIns="90000" rIns="90000" tIns="45000"/>
          <a:p>
            <a:pPr>
              <a:lnSpc>
                <a:spcPct val="100000"/>
              </a:lnSpc>
            </a:pPr>
            <a:r>
              <a:rPr lang="en-US" sz="1400">
                <a:solidFill>
                  <a:srgbClr val="000000"/>
                </a:solidFill>
                <a:latin typeface="Arial"/>
              </a:rPr>
              <a:t>“</a:t>
            </a:r>
            <a:r>
              <a:rPr lang="en-US" sz="1400">
                <a:solidFill>
                  <a:srgbClr val="000000"/>
                </a:solidFill>
                <a:latin typeface="Arial"/>
              </a:rPr>
              <a:t>Qua triển khai phần mềm HOTICH.VN có nhiều tiện ích, đặc biệt khi công dân khai báo mọi thủ tục hành chính được rút gọn, việc kiểm tra của cán bộ tư pháp cũng được thuận tiện về tất cả các thông tin được thực hiện trước khi đăng ký công tác hộ tịch.”</a:t>
            </a:r>
            <a:endParaRPr/>
          </a:p>
          <a:p>
            <a:pPr>
              <a:lnSpc>
                <a:spcPct val="100000"/>
              </a:lnSpc>
            </a:pPr>
            <a:endParaRPr/>
          </a:p>
          <a:p>
            <a:pPr>
              <a:lnSpc>
                <a:spcPct val="100000"/>
              </a:lnSpc>
            </a:pPr>
            <a:r>
              <a:rPr b="1" lang="en-US" sz="1400">
                <a:solidFill>
                  <a:srgbClr val="000000"/>
                </a:solidFill>
                <a:latin typeface="Arial"/>
              </a:rPr>
              <a:t>Ông Bùi Minh Quân</a:t>
            </a:r>
            <a:endParaRPr/>
          </a:p>
          <a:p>
            <a:pPr>
              <a:lnSpc>
                <a:spcPct val="100000"/>
              </a:lnSpc>
            </a:pPr>
            <a:r>
              <a:rPr i="1" lang="en-US" sz="1400">
                <a:solidFill>
                  <a:srgbClr val="000000"/>
                </a:solidFill>
                <a:latin typeface="Arial"/>
              </a:rPr>
              <a:t>Trưởng phòng Tư Pháp huyện Tân Uyên, Lai Châu</a:t>
            </a:r>
            <a:endParaRPr/>
          </a:p>
        </p:txBody>
      </p:sp>
      <p:pic>
        <p:nvPicPr>
          <p:cNvPr descr="" id="213" name="Picture 2"/>
          <p:cNvPicPr/>
          <p:nvPr/>
        </p:nvPicPr>
        <p:blipFill>
          <a:blip r:embed="rId2"/>
          <a:stretch>
            <a:fillRect/>
          </a:stretch>
        </p:blipFill>
        <p:spPr>
          <a:xfrm>
            <a:off x="1066680" y="1600200"/>
            <a:ext cx="1447560" cy="1929960"/>
          </a:xfrm>
          <a:prstGeom prst="rect">
            <a:avLst/>
          </a:prstGeom>
          <a:ln w="88920">
            <a:solidFill>
              <a:srgbClr val="ffffff"/>
            </a:solidFill>
            <a:miter/>
          </a:ln>
        </p:spPr>
      </p:pic>
    </p:spTree>
  </p:cSld>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4" name="TextShape 1"/>
          <p:cNvSpPr txBox="1"/>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Case Study 2 – QLTS.VN</a:t>
            </a:r>
            <a:endParaRPr/>
          </a:p>
        </p:txBody>
      </p:sp>
      <p:sp>
        <p:nvSpPr>
          <p:cNvPr id="215" name="CustomShape 2"/>
          <p:cNvSpPr/>
          <p:nvPr/>
        </p:nvSpPr>
        <p:spPr>
          <a:xfrm>
            <a:off x="990720" y="4267080"/>
            <a:ext cx="5333760" cy="1795320"/>
          </a:xfrm>
          <a:prstGeom prst="rect">
            <a:avLst/>
          </a:prstGeom>
        </p:spPr>
        <p:txBody>
          <a:bodyPr bIns="45000" lIns="90000" rIns="90000" tIns="45000"/>
          <a:p>
            <a:pPr algn="r">
              <a:lnSpc>
                <a:spcPct val="100000"/>
              </a:lnSpc>
            </a:pPr>
            <a:r>
              <a:rPr lang="en-US" sz="1400">
                <a:solidFill>
                  <a:srgbClr val="000000"/>
                </a:solidFill>
                <a:latin typeface="Arial"/>
              </a:rPr>
              <a:t>“</a:t>
            </a:r>
            <a:r>
              <a:rPr lang="en-US" sz="1400">
                <a:solidFill>
                  <a:srgbClr val="000000"/>
                </a:solidFill>
                <a:latin typeface="Arial"/>
              </a:rPr>
              <a:t>Với phần mềm quản lý tài sản QLTS.VN, mặc dù mới được triển khai và đưa vào sử dụng tại đơn vị nhưng đã cho hiệu quả rõ ràng trong việc theo dõi tài sản đơn vị, lập báo cáo theo quý, năm cho Phòng Tài chính, thuận tiện rất nhiều cho kế toán so với trước kia.”</a:t>
            </a:r>
            <a:endParaRPr/>
          </a:p>
          <a:p>
            <a:pPr algn="r">
              <a:lnSpc>
                <a:spcPct val="100000"/>
              </a:lnSpc>
            </a:pPr>
            <a:endParaRPr/>
          </a:p>
          <a:p>
            <a:pPr algn="r">
              <a:lnSpc>
                <a:spcPct val="100000"/>
              </a:lnSpc>
            </a:pPr>
            <a:r>
              <a:rPr b="1" lang="en-US" sz="1400">
                <a:solidFill>
                  <a:srgbClr val="000000"/>
                </a:solidFill>
                <a:latin typeface="Arial"/>
              </a:rPr>
              <a:t>Ông Hoàng Mạnh Hưng - Kế toán</a:t>
            </a:r>
            <a:endParaRPr/>
          </a:p>
          <a:p>
            <a:pPr algn="r">
              <a:lnSpc>
                <a:spcPct val="100000"/>
              </a:lnSpc>
            </a:pPr>
            <a:r>
              <a:rPr i="1" lang="en-US" sz="1400">
                <a:solidFill>
                  <a:srgbClr val="000000"/>
                </a:solidFill>
                <a:latin typeface="Arial"/>
              </a:rPr>
              <a:t>Trường Tiểu học Phan Bội Châu – Krông Păk – Đăk Lăk</a:t>
            </a:r>
            <a:endParaRPr/>
          </a:p>
        </p:txBody>
      </p:sp>
      <p:sp>
        <p:nvSpPr>
          <p:cNvPr id="216" name="CustomShape 3"/>
          <p:cNvSpPr/>
          <p:nvPr/>
        </p:nvSpPr>
        <p:spPr>
          <a:xfrm>
            <a:off x="3124080" y="1752480"/>
            <a:ext cx="4571640" cy="1795320"/>
          </a:xfrm>
          <a:prstGeom prst="rect">
            <a:avLst/>
          </a:prstGeom>
        </p:spPr>
        <p:txBody>
          <a:bodyPr bIns="45000" lIns="90000" rIns="90000" tIns="45000"/>
          <a:p>
            <a:pPr>
              <a:lnSpc>
                <a:spcPct val="100000"/>
              </a:lnSpc>
            </a:pPr>
            <a:r>
              <a:rPr lang="en-US" sz="1400">
                <a:solidFill>
                  <a:srgbClr val="000000"/>
                </a:solidFill>
                <a:latin typeface="Arial"/>
              </a:rPr>
              <a:t>“</a:t>
            </a:r>
            <a:r>
              <a:rPr lang="en-US" sz="1400">
                <a:solidFill>
                  <a:srgbClr val="000000"/>
                </a:solidFill>
                <a:latin typeface="Arial"/>
              </a:rPr>
              <a:t>Chúng tôi nhận thấy tính năng phần mềm quản lý tài sản QLTS.VN có nhiều điểm nổi bật, đặc biệt phần mềm được xây dựng trên nền công nghệ Điện toán đám mây rất dễ theo dõi, tổng hợp tài sản một cách tự động.”</a:t>
            </a:r>
            <a:endParaRPr/>
          </a:p>
          <a:p>
            <a:pPr>
              <a:lnSpc>
                <a:spcPct val="100000"/>
              </a:lnSpc>
            </a:pPr>
            <a:endParaRPr/>
          </a:p>
          <a:p>
            <a:pPr>
              <a:lnSpc>
                <a:spcPct val="100000"/>
              </a:lnSpc>
            </a:pPr>
            <a:r>
              <a:rPr b="1" lang="en-US" sz="1400">
                <a:solidFill>
                  <a:srgbClr val="000000"/>
                </a:solidFill>
                <a:latin typeface="Arial"/>
              </a:rPr>
              <a:t>Ông Lâm Kiến Thiết</a:t>
            </a:r>
            <a:endParaRPr/>
          </a:p>
          <a:p>
            <a:pPr>
              <a:lnSpc>
                <a:spcPct val="100000"/>
              </a:lnSpc>
            </a:pPr>
            <a:r>
              <a:rPr i="1" lang="en-US" sz="1400">
                <a:solidFill>
                  <a:srgbClr val="000000"/>
                </a:solidFill>
                <a:latin typeface="Arial"/>
              </a:rPr>
              <a:t>Phó giám đốc Sở Giáo dục &amp; Đào tạo Bến Tre</a:t>
            </a:r>
            <a:endParaRPr/>
          </a:p>
        </p:txBody>
      </p:sp>
      <p:pic>
        <p:nvPicPr>
          <p:cNvPr descr="" id="217" name="Picture 7"/>
          <p:cNvPicPr/>
          <p:nvPr/>
        </p:nvPicPr>
        <p:blipFill>
          <a:blip r:embed="rId1"/>
          <a:stretch>
            <a:fillRect/>
          </a:stretch>
        </p:blipFill>
        <p:spPr>
          <a:xfrm>
            <a:off x="6629400" y="4217400"/>
            <a:ext cx="1510920" cy="1771200"/>
          </a:xfrm>
          <a:prstGeom prst="rect">
            <a:avLst/>
          </a:prstGeom>
          <a:ln w="88920">
            <a:solidFill>
              <a:srgbClr val="ffffff"/>
            </a:solidFill>
            <a:miter/>
          </a:ln>
        </p:spPr>
      </p:pic>
      <p:pic>
        <p:nvPicPr>
          <p:cNvPr descr="" id="218" name="Picture 8"/>
          <p:cNvPicPr/>
          <p:nvPr/>
        </p:nvPicPr>
        <p:blipFill>
          <a:blip r:embed="rId2"/>
          <a:stretch>
            <a:fillRect/>
          </a:stretch>
        </p:blipFill>
        <p:spPr>
          <a:xfrm>
            <a:off x="1219320" y="1752480"/>
            <a:ext cx="1472760" cy="1828440"/>
          </a:xfrm>
          <a:prstGeom prst="rect">
            <a:avLst/>
          </a:prstGeom>
          <a:ln w="88920">
            <a:solidFill>
              <a:srgbClr val="ffffff"/>
            </a:solidFill>
            <a:miter/>
          </a:ln>
        </p:spPr>
      </p:pic>
    </p:spTree>
  </p:cSld>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9" name="TextShape 1"/>
          <p:cNvSpPr txBox="1"/>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Case Study 3 – QLTH.VN</a:t>
            </a:r>
            <a:endParaRPr/>
          </a:p>
        </p:txBody>
      </p:sp>
      <p:sp>
        <p:nvSpPr>
          <p:cNvPr id="220" name="CustomShape 2"/>
          <p:cNvSpPr/>
          <p:nvPr/>
        </p:nvSpPr>
        <p:spPr>
          <a:xfrm>
            <a:off x="762120" y="4419720"/>
            <a:ext cx="5028840" cy="1795320"/>
          </a:xfrm>
          <a:prstGeom prst="rect">
            <a:avLst/>
          </a:prstGeom>
        </p:spPr>
        <p:txBody>
          <a:bodyPr bIns="45000" lIns="90000" rIns="90000" tIns="45000"/>
          <a:p>
            <a:pPr algn="r">
              <a:lnSpc>
                <a:spcPct val="100000"/>
              </a:lnSpc>
            </a:pPr>
            <a:r>
              <a:rPr lang="en-US" sz="1400">
                <a:solidFill>
                  <a:srgbClr val="000000"/>
                </a:solidFill>
                <a:latin typeface="Arial"/>
              </a:rPr>
              <a:t>"Tôi thấy phần mềm QLTH.VN mang lại nhiều tiện ích đối với phòng GD trong công tác quản lý các thiết bị trường học ở các nhà trường. Các biểu mẫu, báo cáo được tổng hợp tự động vì vậy phòng GD có sẵn số liệu để lập báo cáo cho UBND huyện và Sở GD một cách kịp thời."</a:t>
            </a:r>
            <a:endParaRPr/>
          </a:p>
          <a:p>
            <a:pPr algn="r">
              <a:lnSpc>
                <a:spcPct val="100000"/>
              </a:lnSpc>
            </a:pPr>
            <a:endParaRPr/>
          </a:p>
          <a:p>
            <a:pPr algn="r">
              <a:lnSpc>
                <a:spcPct val="100000"/>
              </a:lnSpc>
            </a:pPr>
            <a:r>
              <a:rPr b="1" lang="en-US" sz="1400">
                <a:solidFill>
                  <a:srgbClr val="000000"/>
                </a:solidFill>
                <a:latin typeface="Arial"/>
              </a:rPr>
              <a:t>Bà Nguyễn Thị Thanh Liễu</a:t>
            </a:r>
            <a:endParaRPr/>
          </a:p>
          <a:p>
            <a:pPr algn="r">
              <a:lnSpc>
                <a:spcPct val="100000"/>
              </a:lnSpc>
            </a:pPr>
            <a:r>
              <a:rPr i="1" lang="en-US" sz="1400">
                <a:solidFill>
                  <a:srgbClr val="000000"/>
                </a:solidFill>
                <a:latin typeface="Arial"/>
              </a:rPr>
              <a:t>- Trưởng phòng Giáo dục - Huyện Cầu Kè, Trà Vinh</a:t>
            </a:r>
            <a:endParaRPr/>
          </a:p>
        </p:txBody>
      </p:sp>
      <p:pic>
        <p:nvPicPr>
          <p:cNvPr descr="" id="221" name="Picture 2"/>
          <p:cNvPicPr/>
          <p:nvPr/>
        </p:nvPicPr>
        <p:blipFill>
          <a:blip r:embed="rId1"/>
          <a:stretch>
            <a:fillRect/>
          </a:stretch>
        </p:blipFill>
        <p:spPr>
          <a:xfrm>
            <a:off x="6172200" y="4419720"/>
            <a:ext cx="1314000" cy="1752120"/>
          </a:xfrm>
          <a:prstGeom prst="rect">
            <a:avLst/>
          </a:prstGeom>
          <a:ln w="88920">
            <a:solidFill>
              <a:srgbClr val="ffffff"/>
            </a:solidFill>
            <a:miter/>
          </a:ln>
        </p:spPr>
      </p:pic>
      <p:sp>
        <p:nvSpPr>
          <p:cNvPr id="222" name="CustomShape 3"/>
          <p:cNvSpPr/>
          <p:nvPr/>
        </p:nvSpPr>
        <p:spPr>
          <a:xfrm>
            <a:off x="2590920" y="1905120"/>
            <a:ext cx="5866920" cy="1582200"/>
          </a:xfrm>
          <a:prstGeom prst="rect">
            <a:avLst/>
          </a:prstGeom>
        </p:spPr>
        <p:txBody>
          <a:bodyPr bIns="45000" lIns="90000" rIns="90000" tIns="45000"/>
          <a:p>
            <a:pPr>
              <a:lnSpc>
                <a:spcPct val="100000"/>
              </a:lnSpc>
            </a:pPr>
            <a:r>
              <a:rPr lang="en-US" sz="1400">
                <a:solidFill>
                  <a:srgbClr val="000000"/>
                </a:solidFill>
                <a:latin typeface="Arial"/>
              </a:rPr>
              <a:t>“</a:t>
            </a:r>
            <a:r>
              <a:rPr lang="en-US" sz="1400">
                <a:solidFill>
                  <a:srgbClr val="000000"/>
                </a:solidFill>
                <a:latin typeface="Arial"/>
              </a:rPr>
              <a:t>Hệ thống quản lý trường học này có nhiều tính năng giúp nâng cao hiệu quả quản lý và chất lượng giáo dục, đào tạo như: Quản lý học sinh, Quản lý giáo viên, Quản lý thiết bị, Quản lý học phí, Quản lý sổ liên lạc, Quản lý thư viện...”</a:t>
            </a:r>
            <a:endParaRPr/>
          </a:p>
          <a:p>
            <a:pPr>
              <a:lnSpc>
                <a:spcPct val="100000"/>
              </a:lnSpc>
            </a:pPr>
            <a:endParaRPr/>
          </a:p>
          <a:p>
            <a:pPr>
              <a:lnSpc>
                <a:spcPct val="100000"/>
              </a:lnSpc>
            </a:pPr>
            <a:r>
              <a:rPr b="1" i="1" lang="en-US" sz="1400">
                <a:solidFill>
                  <a:srgbClr val="000000"/>
                </a:solidFill>
                <a:latin typeface="Arial"/>
              </a:rPr>
              <a:t>Ông Hồ Văn Thống </a:t>
            </a:r>
            <a:endParaRPr/>
          </a:p>
          <a:p>
            <a:pPr>
              <a:lnSpc>
                <a:spcPct val="100000"/>
              </a:lnSpc>
            </a:pPr>
            <a:r>
              <a:rPr i="1" lang="en-US" sz="1400">
                <a:solidFill>
                  <a:srgbClr val="000000"/>
                </a:solidFill>
                <a:latin typeface="Arial"/>
              </a:rPr>
              <a:t>Giám đốc Sở Giáo dục Đào tạo Đồng Tháp</a:t>
            </a:r>
            <a:endParaRPr/>
          </a:p>
        </p:txBody>
      </p:sp>
      <p:pic>
        <p:nvPicPr>
          <p:cNvPr descr="" id="223" name="Picture 3"/>
          <p:cNvPicPr/>
          <p:nvPr/>
        </p:nvPicPr>
        <p:blipFill>
          <a:blip r:embed="rId2"/>
          <a:stretch>
            <a:fillRect/>
          </a:stretch>
        </p:blipFill>
        <p:spPr>
          <a:xfrm>
            <a:off x="990720" y="1824480"/>
            <a:ext cx="1523520" cy="1613160"/>
          </a:xfrm>
          <a:prstGeom prst="rect">
            <a:avLst/>
          </a:prstGeom>
          <a:ln w="88920">
            <a:solidFill>
              <a:srgbClr val="ffffff"/>
            </a:solidFill>
            <a:miter/>
          </a:ln>
        </p:spPr>
      </p:pic>
    </p:spTree>
  </p:cSld>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4" name="TextShape 1"/>
          <p:cNvSpPr txBox="1"/>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Case Study 4 – AMIS.VN</a:t>
            </a:r>
            <a:endParaRPr/>
          </a:p>
        </p:txBody>
      </p:sp>
      <p:sp>
        <p:nvSpPr>
          <p:cNvPr id="225" name="CustomShape 2"/>
          <p:cNvSpPr/>
          <p:nvPr/>
        </p:nvSpPr>
        <p:spPr>
          <a:xfrm>
            <a:off x="914400" y="4114800"/>
            <a:ext cx="5181120" cy="1795320"/>
          </a:xfrm>
          <a:prstGeom prst="rect">
            <a:avLst/>
          </a:prstGeom>
        </p:spPr>
        <p:txBody>
          <a:bodyPr bIns="45000" lIns="90000" rIns="90000" tIns="45000"/>
          <a:p>
            <a:pPr algn="r">
              <a:lnSpc>
                <a:spcPct val="100000"/>
              </a:lnSpc>
            </a:pPr>
            <a:r>
              <a:rPr lang="en-US" sz="1400">
                <a:solidFill>
                  <a:srgbClr val="000000"/>
                </a:solidFill>
                <a:latin typeface="Arial"/>
              </a:rPr>
              <a:t>
</a:t>
            </a:r>
            <a:r>
              <a:rPr lang="en-US" sz="1400">
                <a:solidFill>
                  <a:srgbClr val="000000"/>
                </a:solidFill>
                <a:latin typeface="Arial"/>
              </a:rPr>
              <a:t> “</a:t>
            </a:r>
            <a:r>
              <a:rPr lang="en-US" sz="1400">
                <a:solidFill>
                  <a:srgbClr val="000000"/>
                </a:solidFill>
                <a:latin typeface="Arial"/>
              </a:rPr>
              <a:t>Đối với những người làm công tác quản lý rất bận rộn, thường xuyên phải ra ngoài thì rất cần phần mềm như AMIS.VN để hỗ trợ công tác quản lý về nhân sự, tài chính kế toán, các hoạt động kinh doanh, truyền thông nội bộ..."</a:t>
            </a:r>
            <a:endParaRPr/>
          </a:p>
          <a:p>
            <a:pPr algn="r">
              <a:lnSpc>
                <a:spcPct val="100000"/>
              </a:lnSpc>
            </a:pPr>
            <a:endParaRPr/>
          </a:p>
          <a:p>
            <a:pPr algn="r">
              <a:lnSpc>
                <a:spcPct val="100000"/>
              </a:lnSpc>
            </a:pPr>
            <a:r>
              <a:rPr b="1" lang="en-US" sz="1400">
                <a:solidFill>
                  <a:srgbClr val="000000"/>
                </a:solidFill>
                <a:latin typeface="Arial"/>
              </a:rPr>
              <a:t>Bà Mai Thu Huyền</a:t>
            </a:r>
            <a:endParaRPr/>
          </a:p>
          <a:p>
            <a:pPr algn="r">
              <a:lnSpc>
                <a:spcPct val="100000"/>
              </a:lnSpc>
            </a:pPr>
            <a:r>
              <a:rPr i="1" lang="en-US" sz="1400">
                <a:solidFill>
                  <a:srgbClr val="000000"/>
                </a:solidFill>
                <a:latin typeface="Arial"/>
              </a:rPr>
              <a:t>Chủ tịch HĐQT, Tổng Giám đốc - Công ty TNHH Tincom Media</a:t>
            </a:r>
            <a:endParaRPr/>
          </a:p>
        </p:txBody>
      </p:sp>
      <p:sp>
        <p:nvSpPr>
          <p:cNvPr id="226" name="CustomShape 3"/>
          <p:cNvSpPr/>
          <p:nvPr/>
        </p:nvSpPr>
        <p:spPr>
          <a:xfrm>
            <a:off x="2666880" y="1523880"/>
            <a:ext cx="5866920" cy="2221560"/>
          </a:xfrm>
          <a:prstGeom prst="rect">
            <a:avLst/>
          </a:prstGeom>
        </p:spPr>
        <p:txBody>
          <a:bodyPr bIns="45000" lIns="90000" rIns="90000" tIns="45000"/>
          <a:p>
            <a:pPr>
              <a:lnSpc>
                <a:spcPct val="100000"/>
              </a:lnSpc>
            </a:pPr>
            <a:r>
              <a:rPr lang="en-US" sz="1400">
                <a:solidFill>
                  <a:srgbClr val="000000"/>
                </a:solidFill>
                <a:latin typeface="Arial"/>
              </a:rPr>
              <a:t>
</a:t>
            </a:r>
            <a:r>
              <a:rPr lang="en-US" sz="1400">
                <a:solidFill>
                  <a:srgbClr val="000000"/>
                </a:solidFill>
                <a:latin typeface="Arial"/>
              </a:rPr>
              <a:t>“</a:t>
            </a:r>
            <a:r>
              <a:rPr lang="en-US" sz="1400">
                <a:solidFill>
                  <a:srgbClr val="000000"/>
                </a:solidFill>
                <a:latin typeface="Arial"/>
              </a:rPr>
              <a:t>AMIS.VN là sản phẩm hoàn hảo cho hoạt động quản trị doanh nghiệp từ quản trị tài chính, quản trị nhân sự đến quản trị khách hàng... Hơn nữa, với việc sử dụng công nghệ ĐTĐM, chúng tôi không cần phải tốn chi phí lắp đặt hệ thống, không bị gián đoạn hay thất thoát dữ liệu mỗi khi nhân viên nghỉ việc hay máy tính bị virus, vẫn có thể sử dụng mọi lúc, mọi nơi trên nhiều thiết bị.”</a:t>
            </a:r>
            <a:endParaRPr/>
          </a:p>
          <a:p>
            <a:pPr>
              <a:lnSpc>
                <a:spcPct val="100000"/>
              </a:lnSpc>
            </a:pPr>
            <a:endParaRPr/>
          </a:p>
          <a:p>
            <a:pPr>
              <a:lnSpc>
                <a:spcPct val="100000"/>
              </a:lnSpc>
            </a:pPr>
            <a:r>
              <a:rPr b="1" lang="en-US" sz="1400">
                <a:solidFill>
                  <a:srgbClr val="000000"/>
                </a:solidFill>
                <a:latin typeface="Arial"/>
              </a:rPr>
              <a:t>Ông Thái Vũ Hòe</a:t>
            </a:r>
            <a:endParaRPr/>
          </a:p>
          <a:p>
            <a:pPr>
              <a:lnSpc>
                <a:spcPct val="100000"/>
              </a:lnSpc>
            </a:pPr>
            <a:r>
              <a:rPr i="1" lang="en-US" sz="1400">
                <a:solidFill>
                  <a:srgbClr val="000000"/>
                </a:solidFill>
                <a:latin typeface="Arial"/>
              </a:rPr>
              <a:t>Chủ tịch HĐQT, GĐ Sàn giao dịch Bất động sản BBS Land, Tp.HCM</a:t>
            </a:r>
            <a:endParaRPr/>
          </a:p>
        </p:txBody>
      </p:sp>
      <p:pic>
        <p:nvPicPr>
          <p:cNvPr descr="" id="227" name="Picture 4"/>
          <p:cNvPicPr/>
          <p:nvPr/>
        </p:nvPicPr>
        <p:blipFill>
          <a:blip r:embed="rId1"/>
          <a:stretch>
            <a:fillRect/>
          </a:stretch>
        </p:blipFill>
        <p:spPr>
          <a:xfrm>
            <a:off x="990720" y="1828800"/>
            <a:ext cx="1371240" cy="1828440"/>
          </a:xfrm>
          <a:prstGeom prst="rect">
            <a:avLst/>
          </a:prstGeom>
          <a:ln w="88920">
            <a:solidFill>
              <a:srgbClr val="ffffff"/>
            </a:solidFill>
            <a:miter/>
          </a:ln>
        </p:spPr>
      </p:pic>
      <p:pic>
        <p:nvPicPr>
          <p:cNvPr descr="" id="228" name="Picture 6"/>
          <p:cNvPicPr/>
          <p:nvPr/>
        </p:nvPicPr>
        <p:blipFill>
          <a:blip r:embed="rId2"/>
          <a:stretch>
            <a:fillRect/>
          </a:stretch>
        </p:blipFill>
        <p:spPr>
          <a:xfrm>
            <a:off x="6458040" y="4140360"/>
            <a:ext cx="1466640" cy="1955520"/>
          </a:xfrm>
          <a:prstGeom prst="rect">
            <a:avLst/>
          </a:prstGeom>
          <a:ln w="88920">
            <a:solidFill>
              <a:srgbClr val="ffffff"/>
            </a:solidFill>
            <a:miter/>
          </a:ln>
        </p:spPr>
      </p:pic>
    </p:spTree>
  </p:cSld>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9" name="CustomShape 1"/>
          <p:cNvSpPr/>
          <p:nvPr/>
        </p:nvSpPr>
        <p:spPr>
          <a:xfrm>
            <a:off x="8696160" y="1748160"/>
            <a:ext cx="1166400" cy="6409800"/>
          </a:xfrm>
          <a:prstGeom prst="rect">
            <a:avLst>
              <a:gd fmla="val 16667" name="adj1"/>
              <a:gd fmla="val 0" name="adj2"/>
            </a:avLst>
          </a:prstGeom>
          <a:solidFill>
            <a:srgbClr val="e8d0cf"/>
          </a:solidFill>
          <a:ln w="25560">
            <a:solidFill>
              <a:srgbClr val="e8d0cf"/>
            </a:solidFill>
            <a:round/>
          </a:ln>
        </p:spPr>
        <p:txBody>
          <a:bodyPr anchor="ctr" bIns="57240" lIns="114480" rIns="114480" tIns="57240"/>
          <a:p>
            <a:pPr lvl="1">
              <a:lnSpc>
                <a:spcPct val="90000"/>
              </a:lnSpc>
              <a:buFont typeface="StarSymbol"/>
              <a:buChar char=""/>
            </a:pPr>
            <a:r>
              <a:rPr lang="en-US" sz="1600">
                <a:solidFill>
                  <a:srgbClr val="000000"/>
                </a:solidFill>
                <a:latin typeface="Arial"/>
              </a:rPr>
              <a:t>Không phải mua máy chủ, data center, phần mềm hệ thống</a:t>
            </a:r>
            <a:endParaRPr/>
          </a:p>
          <a:p>
            <a:pPr lvl="1">
              <a:lnSpc>
                <a:spcPct val="90000"/>
              </a:lnSpc>
              <a:buFont typeface="StarSymbol"/>
              <a:buChar char=""/>
            </a:pPr>
            <a:r>
              <a:rPr lang="en-US" sz="1600">
                <a:solidFill>
                  <a:srgbClr val="000000"/>
                </a:solidFill>
                <a:latin typeface="Arial"/>
              </a:rPr>
              <a:t>Không phải thuê người cài đặt, bảo trì phần cứng, phần mềm</a:t>
            </a:r>
            <a:endParaRPr/>
          </a:p>
          <a:p>
            <a:pPr lvl="1">
              <a:lnSpc>
                <a:spcPct val="90000"/>
              </a:lnSpc>
              <a:buFont typeface="StarSymbol"/>
              <a:buChar char=""/>
            </a:pPr>
            <a:r>
              <a:rPr lang="en-US" sz="1600">
                <a:solidFill>
                  <a:srgbClr val="000000"/>
                </a:solidFill>
                <a:latin typeface="Arial"/>
              </a:rPr>
              <a:t>Mua sắm đơn giản và nhanh chóng</a:t>
            </a:r>
            <a:endParaRPr/>
          </a:p>
        </p:txBody>
      </p:sp>
      <p:sp>
        <p:nvSpPr>
          <p:cNvPr id="230" name="CustomShape 2"/>
          <p:cNvSpPr/>
          <p:nvPr/>
        </p:nvSpPr>
        <p:spPr>
          <a:xfrm>
            <a:off x="567720" y="1602360"/>
            <a:ext cx="1750680" cy="1458360"/>
          </a:xfrm>
          <a:prstGeom prst="rect">
            <a:avLst>
              <a:gd fmla="val 16667" name="adj"/>
            </a:avLst>
          </a:prstGeom>
          <a:solidFill>
            <a:srgbClr val="c0504d"/>
          </a:solidFill>
          <a:ln w="25560">
            <a:solidFill>
              <a:srgbClr val="ffffff"/>
            </a:solidFill>
            <a:round/>
          </a:ln>
        </p:spPr>
        <p:txBody>
          <a:bodyPr anchor="ctr" bIns="63000" lIns="125640" rIns="125640" tIns="63000"/>
          <a:p>
            <a:pPr algn="ctr">
              <a:lnSpc>
                <a:spcPct val="90000"/>
              </a:lnSpc>
            </a:pPr>
            <a:r>
              <a:rPr lang="en-US" sz="3300">
                <a:solidFill>
                  <a:srgbClr val="ffffff"/>
                </a:solidFill>
                <a:latin typeface="Arial"/>
              </a:rPr>
              <a:t>Chi phí</a:t>
            </a:r>
            <a:endParaRPr/>
          </a:p>
        </p:txBody>
      </p:sp>
      <p:sp>
        <p:nvSpPr>
          <p:cNvPr id="231" name="CustomShape 3"/>
          <p:cNvSpPr/>
          <p:nvPr/>
        </p:nvSpPr>
        <p:spPr>
          <a:xfrm>
            <a:off x="8634240" y="3279600"/>
            <a:ext cx="1166400" cy="6272640"/>
          </a:xfrm>
          <a:prstGeom prst="rect">
            <a:avLst>
              <a:gd fmla="val 16667" name="adj1"/>
              <a:gd fmla="val 0" name="adj2"/>
            </a:avLst>
          </a:prstGeom>
          <a:solidFill>
            <a:srgbClr val="dee6d1"/>
          </a:solidFill>
          <a:ln w="25560">
            <a:solidFill>
              <a:srgbClr val="dee6d1"/>
            </a:solidFill>
            <a:round/>
          </a:ln>
        </p:spPr>
        <p:txBody>
          <a:bodyPr anchor="ctr" bIns="57240" lIns="114480" rIns="114480" tIns="57240"/>
          <a:p>
            <a:pPr lvl="1">
              <a:lnSpc>
                <a:spcPct val="90000"/>
              </a:lnSpc>
              <a:buFont typeface="StarSymbol"/>
              <a:buChar char=""/>
            </a:pPr>
            <a:r>
              <a:rPr lang="en-US" sz="1600">
                <a:solidFill>
                  <a:srgbClr val="000000"/>
                </a:solidFill>
                <a:latin typeface="Arial"/>
              </a:rPr>
              <a:t>Chủ quản: dễ dàng tổng hợp, phân tích dữ liệu ở quy mô lớn (huyện, tỉnh, khu vực, toàn quốc)</a:t>
            </a:r>
            <a:endParaRPr/>
          </a:p>
          <a:p>
            <a:pPr lvl="1">
              <a:lnSpc>
                <a:spcPct val="90000"/>
              </a:lnSpc>
              <a:buFont typeface="StarSymbol"/>
              <a:buChar char=""/>
            </a:pPr>
            <a:r>
              <a:rPr lang="en-US" sz="1600">
                <a:solidFill>
                  <a:srgbClr val="000000"/>
                </a:solidFill>
                <a:latin typeface="Arial"/>
              </a:rPr>
              <a:t>Đơn vị cơ sở: không phải mất thời gian kết xuất, gửi báo cáo lên cấp trên</a:t>
            </a:r>
            <a:endParaRPr/>
          </a:p>
        </p:txBody>
      </p:sp>
      <p:sp>
        <p:nvSpPr>
          <p:cNvPr id="232" name="CustomShape 4"/>
          <p:cNvSpPr/>
          <p:nvPr/>
        </p:nvSpPr>
        <p:spPr>
          <a:xfrm>
            <a:off x="567720" y="3133800"/>
            <a:ext cx="1793520" cy="1458360"/>
          </a:xfrm>
          <a:prstGeom prst="rect">
            <a:avLst>
              <a:gd fmla="val 16667" name="adj"/>
            </a:avLst>
          </a:prstGeom>
          <a:solidFill>
            <a:srgbClr val="9bbb59"/>
          </a:solidFill>
          <a:ln w="25560">
            <a:solidFill>
              <a:srgbClr val="ffffff"/>
            </a:solidFill>
            <a:round/>
          </a:ln>
        </p:spPr>
        <p:txBody>
          <a:bodyPr anchor="ctr" bIns="63000" lIns="125640" rIns="125640" tIns="63000"/>
          <a:p>
            <a:pPr algn="ctr">
              <a:lnSpc>
                <a:spcPct val="90000"/>
              </a:lnSpc>
            </a:pPr>
            <a:r>
              <a:rPr lang="en-US" sz="3300">
                <a:solidFill>
                  <a:srgbClr val="ffffff"/>
                </a:solidFill>
                <a:latin typeface="Arial"/>
              </a:rPr>
              <a:t>Nghiệp vụ</a:t>
            </a:r>
            <a:endParaRPr/>
          </a:p>
        </p:txBody>
      </p:sp>
      <p:sp>
        <p:nvSpPr>
          <p:cNvPr id="233" name="CustomShape 5"/>
          <p:cNvSpPr/>
          <p:nvPr/>
        </p:nvSpPr>
        <p:spPr>
          <a:xfrm>
            <a:off x="8633880" y="4811400"/>
            <a:ext cx="1166400" cy="6271560"/>
          </a:xfrm>
          <a:prstGeom prst="rect">
            <a:avLst>
              <a:gd fmla="val 16667" name="adj1"/>
              <a:gd fmla="val 0" name="adj2"/>
            </a:avLst>
          </a:prstGeom>
          <a:solidFill>
            <a:srgbClr val="d7d2df"/>
          </a:solidFill>
          <a:ln w="25560">
            <a:solidFill>
              <a:srgbClr val="d7d2df"/>
            </a:solidFill>
            <a:round/>
          </a:ln>
        </p:spPr>
        <p:txBody>
          <a:bodyPr anchor="ctr" bIns="30600" lIns="60840" rIns="60840" tIns="30600"/>
          <a:p>
            <a:pPr lvl="1">
              <a:lnSpc>
                <a:spcPct val="90000"/>
              </a:lnSpc>
              <a:buFont typeface="StarSymbol"/>
              <a:buChar char=""/>
            </a:pPr>
            <a:r>
              <a:rPr lang="en-US" sz="1600">
                <a:solidFill>
                  <a:srgbClr val="000000"/>
                </a:solidFill>
                <a:latin typeface="Arial"/>
              </a:rPr>
              <a:t>Người dùng dễ dàng kết nối, chia sẻ thông tin với nhau</a:t>
            </a:r>
            <a:endParaRPr/>
          </a:p>
          <a:p>
            <a:pPr lvl="1">
              <a:lnSpc>
                <a:spcPct val="90000"/>
              </a:lnSpc>
              <a:buFont typeface="StarSymbol"/>
              <a:buChar char=""/>
            </a:pPr>
            <a:r>
              <a:rPr lang="en-US" sz="1600">
                <a:solidFill>
                  <a:srgbClr val="000000"/>
                </a:solidFill>
                <a:latin typeface="Arial"/>
              </a:rPr>
              <a:t>Công dân/bên ngoài dễ dàng sử dụng, tương tác với hệ thông</a:t>
            </a:r>
            <a:endParaRPr/>
          </a:p>
          <a:p>
            <a:pPr lvl="1">
              <a:lnSpc>
                <a:spcPct val="90000"/>
              </a:lnSpc>
              <a:buFont typeface="StarSymbol"/>
              <a:buChar char=""/>
            </a:pPr>
            <a:r>
              <a:rPr lang="en-US" sz="1600">
                <a:solidFill>
                  <a:srgbClr val="000000"/>
                </a:solidFill>
                <a:latin typeface="Arial"/>
              </a:rPr>
              <a:t>Sử dụng được mọi lúc, mọi nơi,  mọi thiết bị (PC, tablet, smartphone)</a:t>
            </a:r>
            <a:endParaRPr/>
          </a:p>
        </p:txBody>
      </p:sp>
      <p:sp>
        <p:nvSpPr>
          <p:cNvPr id="234" name="CustomShape 6"/>
          <p:cNvSpPr/>
          <p:nvPr/>
        </p:nvSpPr>
        <p:spPr>
          <a:xfrm>
            <a:off x="567720" y="4665240"/>
            <a:ext cx="1793880" cy="1458360"/>
          </a:xfrm>
          <a:prstGeom prst="rect">
            <a:avLst>
              <a:gd fmla="val 16667" name="adj"/>
            </a:avLst>
          </a:prstGeom>
          <a:solidFill>
            <a:srgbClr val="8064a2"/>
          </a:solidFill>
          <a:ln w="25560">
            <a:solidFill>
              <a:srgbClr val="ffffff"/>
            </a:solidFill>
            <a:round/>
          </a:ln>
        </p:spPr>
        <p:txBody>
          <a:bodyPr anchor="ctr" bIns="63000" lIns="125640" rIns="125640" tIns="63000"/>
          <a:p>
            <a:pPr algn="ctr">
              <a:lnSpc>
                <a:spcPct val="90000"/>
              </a:lnSpc>
            </a:pPr>
            <a:r>
              <a:rPr lang="en-US" sz="3300">
                <a:solidFill>
                  <a:srgbClr val="ffffff"/>
                </a:solidFill>
                <a:latin typeface="Arial"/>
              </a:rPr>
              <a:t>Tiện lợi</a:t>
            </a:r>
            <a:endParaRPr/>
          </a:p>
        </p:txBody>
      </p:sp>
      <p:sp>
        <p:nvSpPr>
          <p:cNvPr id="235" name="TextShape 7"/>
          <p:cNvSpPr txBox="1"/>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LỢI ÍCH KHI TRIỂN KHAI SAAS</a:t>
            </a:r>
            <a:endParaRPr/>
          </a:p>
        </p:txBody>
      </p:sp>
      <p:sp>
        <p:nvSpPr>
          <p:cNvPr id="236" name="CustomShape 8"/>
          <p:cNvSpPr/>
          <p:nvPr/>
        </p:nvSpPr>
        <p:spPr>
          <a:xfrm>
            <a:off x="457200" y="1600200"/>
            <a:ext cx="773094112920" cy="-385920"/>
          </a:xfrm>
          <a:prstGeom prst="rect">
            <a:avLst>
              <a:gd fmla="val 16667" name="adj"/>
            </a:avLst>
          </a:prstGeom>
        </p:spPr>
        <p:txBody>
          <a:bodyPr bIns="45000" lIns="90000" rIns="90000" tIns="45000"/>
          <a:p>
            <a:r>
              <a:rPr lang="en-US"/>
              <a:t>Chi phí</a:t>
            </a:r>
            <a:endParaRPr/>
          </a:p>
        </p:txBody>
      </p:sp>
      <p:sp>
        <p:nvSpPr>
          <p:cNvPr id="237" name="CustomShape 9"/>
          <p:cNvSpPr/>
          <p:nvPr/>
        </p:nvSpPr>
        <p:spPr>
          <a:xfrm>
            <a:off x="457200" y="47524211640"/>
            <a:ext cx="773094112920" cy="-1080"/>
          </a:xfrm>
          <a:prstGeom prst="rect">
            <a:avLst>
              <a:gd fmla="val 16667" name="adj"/>
            </a:avLst>
          </a:prstGeom>
        </p:spPr>
        <p:txBody>
          <a:bodyPr bIns="45000" lIns="90000" rIns="90000" tIns="45000"/>
          <a:p>
            <a:r>
              <a:rPr lang="en-US"/>
              <a:t>Nghiệp vụ</a:t>
            </a:r>
            <a:endParaRPr/>
          </a:p>
        </p:txBody>
      </p:sp>
      <p:sp>
        <p:nvSpPr>
          <p:cNvPr id="238" name="CustomShape 10"/>
          <p:cNvSpPr/>
          <p:nvPr/>
        </p:nvSpPr>
        <p:spPr>
          <a:xfrm>
            <a:off x="457200" y="95046823080"/>
            <a:ext cx="773094112920" cy="-1080"/>
          </a:xfrm>
          <a:prstGeom prst="rect">
            <a:avLst>
              <a:gd fmla="val 16667" name="adj"/>
            </a:avLst>
          </a:prstGeom>
        </p:spPr>
        <p:txBody>
          <a:bodyPr bIns="45000" lIns="90000" rIns="90000" tIns="45000"/>
          <a:p>
            <a:r>
              <a:rPr lang="en-US"/>
              <a:t>Tiện lợi</a:t>
            </a:r>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9" name="CustomShape 1"/>
          <p:cNvSpPr/>
          <p:nvPr/>
        </p:nvSpPr>
        <p:spPr>
          <a:xfrm>
            <a:off x="457200" y="1600200"/>
            <a:ext cx="8229240" cy="1414080"/>
          </a:xfrm>
          <a:prstGeom prst="rect">
            <a:avLst>
              <a:gd fmla="val 10000" name="adj"/>
            </a:avLst>
          </a:prstGeom>
          <a:solidFill>
            <a:srgbClr val="8064a2"/>
          </a:solidFill>
          <a:ln w="25560">
            <a:solidFill>
              <a:srgbClr val="ffffff"/>
            </a:solidFill>
            <a:round/>
          </a:ln>
        </p:spPr>
        <p:txBody>
          <a:bodyPr bIns="83880" lIns="83880" rIns="83880" tIns="83880"/>
          <a:p>
            <a:pPr>
              <a:lnSpc>
                <a:spcPct val="90000"/>
              </a:lnSpc>
            </a:pPr>
            <a:r>
              <a:rPr lang="en-US" sz="2200">
                <a:solidFill>
                  <a:srgbClr val="ffffff"/>
                </a:solidFill>
                <a:latin typeface="Arial"/>
              </a:rPr>
              <a:t>Chất lượng</a:t>
            </a:r>
            <a:endParaRPr/>
          </a:p>
          <a:p>
            <a:pPr lvl="1">
              <a:lnSpc>
                <a:spcPct val="90000"/>
              </a:lnSpc>
              <a:buFont typeface="StarSymbol"/>
              <a:buChar char=""/>
            </a:pPr>
            <a:r>
              <a:rPr lang="en-US" sz="1700">
                <a:solidFill>
                  <a:srgbClr val="ffffff"/>
                </a:solidFill>
                <a:latin typeface="Arial"/>
              </a:rPr>
              <a:t>20 năm kinh nghiệm</a:t>
            </a:r>
            <a:endParaRPr/>
          </a:p>
          <a:p>
            <a:pPr lvl="1">
              <a:lnSpc>
                <a:spcPct val="90000"/>
              </a:lnSpc>
              <a:buFont typeface="StarSymbol"/>
              <a:buChar char=""/>
            </a:pPr>
            <a:r>
              <a:rPr lang="en-US" sz="1700">
                <a:solidFill>
                  <a:srgbClr val="ffffff"/>
                </a:solidFill>
                <a:latin typeface="Arial"/>
              </a:rPr>
              <a:t>Chứng chỉ CMMi, ISO 9001</a:t>
            </a:r>
            <a:endParaRPr/>
          </a:p>
          <a:p>
            <a:pPr lvl="1">
              <a:lnSpc>
                <a:spcPct val="90000"/>
              </a:lnSpc>
              <a:buFont typeface="StarSymbol"/>
              <a:buChar char=""/>
            </a:pPr>
            <a:r>
              <a:rPr lang="en-US" sz="1700">
                <a:solidFill>
                  <a:srgbClr val="ffffff"/>
                </a:solidFill>
                <a:latin typeface="Arial"/>
              </a:rPr>
              <a:t>Bán dịch vụ, bán sự hài lòng, không bán tính năng sản phẩm</a:t>
            </a:r>
            <a:endParaRPr/>
          </a:p>
        </p:txBody>
      </p:sp>
      <p:sp>
        <p:nvSpPr>
          <p:cNvPr id="240" name="CustomShape 2"/>
          <p:cNvSpPr/>
          <p:nvPr/>
        </p:nvSpPr>
        <p:spPr>
          <a:xfrm>
            <a:off x="709560" y="1741680"/>
            <a:ext cx="1423800" cy="1131120"/>
          </a:xfrm>
          <a:prstGeom prst="rect">
            <a:avLst>
              <a:gd fmla="val 10000" name="adj"/>
            </a:avLst>
          </a:prstGeom>
          <a:blipFill>
            <a:blip r:embed="rId1"/>
          </a:blipFill>
          <a:ln w="25560">
            <a:solidFill>
              <a:srgbClr val="ffffff"/>
            </a:solidFill>
            <a:round/>
          </a:ln>
        </p:spPr>
      </p:sp>
      <p:sp>
        <p:nvSpPr>
          <p:cNvPr id="241" name="CustomShape 3"/>
          <p:cNvSpPr/>
          <p:nvPr/>
        </p:nvSpPr>
        <p:spPr>
          <a:xfrm>
            <a:off x="457200" y="3156120"/>
            <a:ext cx="8229240" cy="1414080"/>
          </a:xfrm>
          <a:prstGeom prst="rect">
            <a:avLst>
              <a:gd fmla="val 10000" name="adj"/>
            </a:avLst>
          </a:prstGeom>
          <a:solidFill>
            <a:srgbClr val="5767b4"/>
          </a:solidFill>
          <a:ln w="25560">
            <a:solidFill>
              <a:srgbClr val="ffffff"/>
            </a:solidFill>
            <a:round/>
          </a:ln>
        </p:spPr>
        <p:txBody>
          <a:bodyPr bIns="83880" lIns="83880" rIns="83880" tIns="83880"/>
          <a:p>
            <a:pPr>
              <a:lnSpc>
                <a:spcPct val="90000"/>
              </a:lnSpc>
            </a:pPr>
            <a:r>
              <a:rPr lang="en-US" sz="2200">
                <a:solidFill>
                  <a:srgbClr val="ffffff"/>
                </a:solidFill>
                <a:latin typeface="Arial"/>
              </a:rPr>
              <a:t>An toàn bảo mật</a:t>
            </a:r>
            <a:endParaRPr/>
          </a:p>
          <a:p>
            <a:pPr lvl="1">
              <a:lnSpc>
                <a:spcPct val="90000"/>
              </a:lnSpc>
              <a:buFont typeface="StarSymbol"/>
              <a:buChar char=""/>
            </a:pPr>
            <a:r>
              <a:rPr lang="en-US" sz="1700">
                <a:solidFill>
                  <a:srgbClr val="ffffff"/>
                </a:solidFill>
                <a:latin typeface="Segoe UI"/>
              </a:rPr>
              <a:t>Trung tâm dữ liệu đạt chuẩn tương đương Tier 3</a:t>
            </a:r>
            <a:endParaRPr/>
          </a:p>
          <a:p>
            <a:pPr lvl="1">
              <a:lnSpc>
                <a:spcPct val="90000"/>
              </a:lnSpc>
              <a:buFont typeface="StarSymbol"/>
              <a:buChar char=""/>
            </a:pPr>
            <a:r>
              <a:rPr lang="en-US" sz="1700">
                <a:solidFill>
                  <a:srgbClr val="ffffff"/>
                </a:solidFill>
                <a:latin typeface="Segoe UI"/>
              </a:rPr>
              <a:t>Tuân thủ tiêu chuẩn An ninh thông tin ISO 27000</a:t>
            </a:r>
            <a:endParaRPr/>
          </a:p>
        </p:txBody>
      </p:sp>
      <p:sp>
        <p:nvSpPr>
          <p:cNvPr id="242" name="CustomShape 4"/>
          <p:cNvSpPr/>
          <p:nvPr/>
        </p:nvSpPr>
        <p:spPr>
          <a:xfrm>
            <a:off x="709560" y="3297600"/>
            <a:ext cx="1423800" cy="1131120"/>
          </a:xfrm>
          <a:prstGeom prst="rect">
            <a:avLst>
              <a:gd fmla="val 10000" name="adj"/>
            </a:avLst>
          </a:prstGeom>
          <a:blipFill>
            <a:blip r:embed="rId2"/>
          </a:blipFill>
          <a:ln w="25560">
            <a:solidFill>
              <a:srgbClr val="ffffff"/>
            </a:solidFill>
            <a:round/>
          </a:ln>
        </p:spPr>
      </p:sp>
      <p:sp>
        <p:nvSpPr>
          <p:cNvPr id="243" name="CustomShape 5"/>
          <p:cNvSpPr/>
          <p:nvPr/>
        </p:nvSpPr>
        <p:spPr>
          <a:xfrm>
            <a:off x="457200" y="4711680"/>
            <a:ext cx="8229240" cy="1414080"/>
          </a:xfrm>
          <a:prstGeom prst="rect">
            <a:avLst>
              <a:gd fmla="val 10000" name="adj"/>
            </a:avLst>
          </a:prstGeom>
          <a:solidFill>
            <a:srgbClr val="4bacc6"/>
          </a:solidFill>
          <a:ln w="25560">
            <a:solidFill>
              <a:srgbClr val="ffffff"/>
            </a:solidFill>
            <a:round/>
          </a:ln>
        </p:spPr>
        <p:txBody>
          <a:bodyPr bIns="83880" lIns="83880" rIns="83880" tIns="83880"/>
          <a:p>
            <a:pPr>
              <a:lnSpc>
                <a:spcPct val="90000"/>
              </a:lnSpc>
            </a:pPr>
            <a:r>
              <a:rPr lang="en-US" sz="2200">
                <a:solidFill>
                  <a:srgbClr val="ffffff"/>
                </a:solidFill>
                <a:latin typeface="Arial"/>
              </a:rPr>
              <a:t>Phục vụ</a:t>
            </a:r>
            <a:endParaRPr/>
          </a:p>
          <a:p>
            <a:pPr lvl="1">
              <a:lnSpc>
                <a:spcPct val="90000"/>
              </a:lnSpc>
              <a:buFont typeface="StarSymbol"/>
              <a:buChar char=""/>
            </a:pPr>
            <a:r>
              <a:rPr lang="en-US" sz="1700">
                <a:solidFill>
                  <a:srgbClr val="ffffff"/>
                </a:solidFill>
                <a:latin typeface="Segoe UI"/>
              </a:rPr>
              <a:t>Hàng trăm nhân viên tư vấn hỗ trợ khách hàng</a:t>
            </a:r>
            <a:endParaRPr/>
          </a:p>
          <a:p>
            <a:pPr lvl="1">
              <a:lnSpc>
                <a:spcPct val="90000"/>
              </a:lnSpc>
              <a:buFont typeface="StarSymbol"/>
              <a:buChar char=""/>
            </a:pPr>
            <a:r>
              <a:rPr lang="en-US" sz="1700">
                <a:solidFill>
                  <a:srgbClr val="ffffff"/>
                </a:solidFill>
                <a:latin typeface="Segoe UI"/>
              </a:rPr>
              <a:t>Tin cậy – Tiện ích – Tận tình</a:t>
            </a:r>
            <a:endParaRPr/>
          </a:p>
        </p:txBody>
      </p:sp>
      <p:sp>
        <p:nvSpPr>
          <p:cNvPr id="244" name="CustomShape 6"/>
          <p:cNvSpPr/>
          <p:nvPr/>
        </p:nvSpPr>
        <p:spPr>
          <a:xfrm>
            <a:off x="709560" y="4853160"/>
            <a:ext cx="1423800" cy="1131120"/>
          </a:xfrm>
          <a:prstGeom prst="rect">
            <a:avLst>
              <a:gd fmla="val 10000" name="adj"/>
            </a:avLst>
          </a:prstGeom>
          <a:blipFill>
            <a:blip r:embed="rId3"/>
          </a:blipFill>
          <a:ln w="25560">
            <a:solidFill>
              <a:srgbClr val="ffffff"/>
            </a:solidFill>
            <a:round/>
          </a:ln>
        </p:spPr>
      </p:sp>
      <p:sp>
        <p:nvSpPr>
          <p:cNvPr id="245" name="TextShape 7"/>
          <p:cNvSpPr txBox="1"/>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YẾU TỐ ĐẢM BẢO THÀNH CÔNG</a:t>
            </a:r>
            <a:endParaRPr/>
          </a:p>
        </p:txBody>
      </p:sp>
      <p:sp>
        <p:nvSpPr>
          <p:cNvPr id="246" name="CustomShape 8"/>
          <p:cNvSpPr/>
          <p:nvPr/>
        </p:nvSpPr>
        <p:spPr>
          <a:xfrm>
            <a:off x="457200" y="1600200"/>
            <a:ext cx="773094112920" cy="963000"/>
          </a:xfrm>
          <a:prstGeom prst="rect">
            <a:avLst>
              <a:gd fmla="val 16667" name="adj"/>
            </a:avLst>
          </a:prstGeom>
        </p:spPr>
        <p:txBody>
          <a:bodyPr bIns="45000" lIns="90000" rIns="90000" tIns="45000"/>
          <a:p>
            <a:pPr lvl="1">
              <a:buSzPct val="45000"/>
              <a:buFont typeface="StarSymbol"/>
              <a:buChar char=""/>
            </a:pPr>
            <a:r>
              <a:rPr lang="en-US">
                <a:latin typeface="Arial"/>
              </a:rPr>
              <a:t>Chứng chỉ CMMi, ISO 9001</a:t>
            </a:r>
            <a:endParaRPr/>
          </a:p>
          <a:p>
            <a:r>
              <a:rPr lang="en-US">
                <a:latin typeface="Arial"/>
              </a:rPr>
              <a:t>Chất lượng</a:t>
            </a:r>
            <a:endParaRPr/>
          </a:p>
          <a:p>
            <a:pPr lvl="1">
              <a:buFont typeface="StarSymbol"/>
              <a:buChar char=""/>
            </a:pPr>
            <a:r>
              <a:rPr lang="en-US">
                <a:latin typeface="Arial"/>
              </a:rPr>
              <a:t>20 năm kinh nghiệm</a:t>
            </a:r>
            <a:endParaRPr/>
          </a:p>
          <a:p>
            <a:pPr lvl="1">
              <a:buFont typeface="StarSymbol"/>
              <a:buChar char=""/>
            </a:pPr>
            <a:r>
              <a:rPr lang="en-US">
                <a:latin typeface="Arial"/>
              </a:rPr>
              <a:t>Bán dịch vụ, bán sự hài lòng, không bán tính năng sản phẩm</a:t>
            </a:r>
            <a:endParaRPr/>
          </a:p>
        </p:txBody>
      </p:sp>
      <p:sp>
        <p:nvSpPr>
          <p:cNvPr id="247" name="CustomShape 9"/>
          <p:cNvSpPr/>
          <p:nvPr/>
        </p:nvSpPr>
        <p:spPr>
          <a:xfrm>
            <a:off x="457200" y="1600200"/>
            <a:ext cx="773094112920" cy="475226114760"/>
          </a:xfrm>
          <a:prstGeom prst="rect">
            <a:avLst>
              <a:gd fmla="val 16667" name="adj"/>
            </a:avLst>
          </a:prstGeom>
        </p:spPr>
      </p:sp>
      <p:sp>
        <p:nvSpPr>
          <p:cNvPr id="248" name="CustomShape 10"/>
          <p:cNvSpPr/>
          <p:nvPr/>
        </p:nvSpPr>
        <p:spPr>
          <a:xfrm>
            <a:off x="457200" y="1600200"/>
            <a:ext cx="773094112920" cy="-1117440"/>
          </a:xfrm>
          <a:prstGeom prst="rect">
            <a:avLst/>
          </a:prstGeom>
        </p:spPr>
        <p:txBody>
          <a:bodyPr bIns="45000" lIns="90000" rIns="90000" tIns="45000"/>
          <a:p>
            <a:r>
              <a:rPr lang="en-US"/>
              <a:t>Chất lượng</a:t>
            </a:r>
            <a:endParaRPr/>
          </a:p>
          <a:p>
            <a:pPr lvl="1">
              <a:buFont typeface="StarSymbol"/>
              <a:buChar char=""/>
            </a:pPr>
            <a:r>
              <a:rPr lang="en-US">
                <a:latin typeface="Arial"/>
              </a:rPr>
              <a:t>Chứng chỉ CMMi, ISO 9001</a:t>
            </a:r>
            <a:endParaRPr/>
          </a:p>
          <a:p>
            <a:pPr lvl="1">
              <a:buFont typeface="StarSymbol"/>
              <a:buChar char=""/>
            </a:pPr>
            <a:r>
              <a:rPr lang="en-US">
                <a:latin typeface="Arial"/>
              </a:rPr>
              <a:t>Bán dịch vụ, bán sự hài lòng, không bán tính năng sản phẩm</a:t>
            </a:r>
            <a:endParaRPr/>
          </a:p>
          <a:p>
            <a:pPr lvl="1">
              <a:buFont typeface="StarSymbol"/>
              <a:buChar char=""/>
            </a:pPr>
            <a:r>
              <a:rPr lang="en-US">
                <a:latin typeface="Arial"/>
              </a:rPr>
              <a:t>20 năm kinh nghiệm</a:t>
            </a:r>
            <a:endParaRPr/>
          </a:p>
        </p:txBody>
      </p:sp>
      <p:sp>
        <p:nvSpPr>
          <p:cNvPr id="249" name="CustomShape 11"/>
          <p:cNvSpPr/>
          <p:nvPr/>
        </p:nvSpPr>
        <p:spPr>
          <a:xfrm>
            <a:off x="457200" y="498989021040"/>
            <a:ext cx="773094112920" cy="-826560"/>
          </a:xfrm>
          <a:prstGeom prst="rect">
            <a:avLst>
              <a:gd fmla="val 16667" name="adj"/>
            </a:avLst>
          </a:prstGeom>
        </p:spPr>
        <p:txBody>
          <a:bodyPr bIns="45000" lIns="90000" rIns="90000" tIns="45000"/>
          <a:p>
            <a:pPr lvl="1">
              <a:buSzPct val="45000"/>
              <a:buFont typeface="StarSymbol"/>
              <a:buChar char=""/>
            </a:pPr>
            <a:r>
              <a:rPr lang="en-US">
                <a:latin typeface="Segoe UI"/>
              </a:rPr>
              <a:t>Tuân thủ tiêu chuẩn An ninh thông tin ISO 27000</a:t>
            </a:r>
            <a:endParaRPr/>
          </a:p>
          <a:p>
            <a:pPr lvl="1">
              <a:buSzPct val="45000"/>
              <a:buFont typeface="StarSymbol"/>
              <a:buChar char=""/>
            </a:pPr>
            <a:r>
              <a:rPr lang="en-US">
                <a:latin typeface="Segoe UI"/>
              </a:rPr>
              <a:t>Trung tâm dữ liệu đạt chuẩn tương đương Tier 3</a:t>
            </a:r>
            <a:endParaRPr/>
          </a:p>
          <a:p>
            <a:r>
              <a:rPr lang="en-US">
                <a:latin typeface="Segoe UI"/>
              </a:rPr>
              <a:t>An toàn bảo mật</a:t>
            </a:r>
            <a:endParaRPr/>
          </a:p>
        </p:txBody>
      </p:sp>
      <p:sp>
        <p:nvSpPr>
          <p:cNvPr id="250" name="CustomShape 12"/>
          <p:cNvSpPr/>
          <p:nvPr/>
        </p:nvSpPr>
        <p:spPr>
          <a:xfrm>
            <a:off x="457200" y="498989021040"/>
            <a:ext cx="773094112920" cy="356419585800"/>
          </a:xfrm>
          <a:prstGeom prst="rect">
            <a:avLst>
              <a:gd fmla="val 16667" name="adj"/>
            </a:avLst>
          </a:prstGeom>
        </p:spPr>
      </p:sp>
      <p:sp>
        <p:nvSpPr>
          <p:cNvPr id="251" name="CustomShape 13"/>
          <p:cNvSpPr/>
          <p:nvPr/>
        </p:nvSpPr>
        <p:spPr>
          <a:xfrm>
            <a:off x="457200" y="498989021040"/>
            <a:ext cx="773094112920" cy="-1002600"/>
          </a:xfrm>
          <a:prstGeom prst="rect">
            <a:avLst/>
          </a:prstGeom>
        </p:spPr>
        <p:txBody>
          <a:bodyPr bIns="45000" lIns="90000" rIns="90000" tIns="45000"/>
          <a:p>
            <a:pPr lvl="1">
              <a:buSzPct val="45000"/>
              <a:buFont typeface="StarSymbol"/>
              <a:buChar char=""/>
            </a:pPr>
            <a:r>
              <a:rPr lang="en-US">
                <a:latin typeface="Segoe UI"/>
              </a:rPr>
              <a:t>Tuân thủ tiêu chuẩn An ninh thông tin ISO 27000</a:t>
            </a:r>
            <a:endParaRPr/>
          </a:p>
          <a:p>
            <a:pPr lvl="1">
              <a:buSzPct val="45000"/>
              <a:buFont typeface="StarSymbol"/>
              <a:buChar char=""/>
            </a:pPr>
            <a:r>
              <a:rPr lang="en-US">
                <a:latin typeface="Segoe UI"/>
              </a:rPr>
              <a:t>Trung tâm dữ liệu đạt chuẩn tương đương Tier 3</a:t>
            </a:r>
            <a:endParaRPr/>
          </a:p>
          <a:p>
            <a:r>
              <a:rPr lang="en-US">
                <a:latin typeface="Segoe UI"/>
              </a:rPr>
              <a:t>An toàn bảo mật</a:t>
            </a:r>
            <a:endParaRPr/>
          </a:p>
        </p:txBody>
      </p:sp>
      <p:sp>
        <p:nvSpPr>
          <p:cNvPr id="252" name="CustomShape 14"/>
          <p:cNvSpPr/>
          <p:nvPr/>
        </p:nvSpPr>
        <p:spPr>
          <a:xfrm>
            <a:off x="457200" y="-773094113280"/>
            <a:ext cx="773094112920" cy="-826560"/>
          </a:xfrm>
          <a:prstGeom prst="rect">
            <a:avLst>
              <a:gd fmla="val 16667" name="adj"/>
            </a:avLst>
          </a:prstGeom>
        </p:spPr>
        <p:txBody>
          <a:bodyPr bIns="45000" lIns="90000" rIns="90000" tIns="45000"/>
          <a:p>
            <a:pPr lvl="1">
              <a:buSzPct val="45000"/>
              <a:buFont typeface="StarSymbol"/>
              <a:buChar char=""/>
            </a:pPr>
            <a:r>
              <a:rPr lang="en-US">
                <a:latin typeface="Segoe UI"/>
              </a:rPr>
              <a:t>Tin cậy – Tiện ích – Tận tình</a:t>
            </a:r>
            <a:endParaRPr/>
          </a:p>
          <a:p>
            <a:pPr lvl="1">
              <a:buSzPct val="45000"/>
              <a:buFont typeface="StarSymbol"/>
              <a:buChar char=""/>
            </a:pPr>
            <a:r>
              <a:rPr lang="en-US">
                <a:latin typeface="Segoe UI"/>
              </a:rPr>
              <a:t>Hàng trăm nhân viên tư vấn hỗ trợ khách hàng</a:t>
            </a:r>
            <a:endParaRPr/>
          </a:p>
          <a:p>
            <a:r>
              <a:rPr lang="en-US">
                <a:latin typeface="Segoe UI"/>
              </a:rPr>
              <a:t>Phục vụ</a:t>
            </a:r>
            <a:endParaRPr/>
          </a:p>
        </p:txBody>
      </p:sp>
      <p:sp>
        <p:nvSpPr>
          <p:cNvPr id="253" name="CustomShape 15"/>
          <p:cNvSpPr/>
          <p:nvPr/>
        </p:nvSpPr>
        <p:spPr>
          <a:xfrm>
            <a:off x="457200" y="-773094113280"/>
            <a:ext cx="773094112920" cy="356419585800"/>
          </a:xfrm>
          <a:prstGeom prst="rect">
            <a:avLst>
              <a:gd fmla="val 16667" name="adj"/>
            </a:avLst>
          </a:prstGeom>
        </p:spPr>
      </p:sp>
      <p:sp>
        <p:nvSpPr>
          <p:cNvPr id="254" name="CustomShape 16"/>
          <p:cNvSpPr/>
          <p:nvPr/>
        </p:nvSpPr>
        <p:spPr>
          <a:xfrm>
            <a:off x="457200" y="-773094113280"/>
            <a:ext cx="773094112920" cy="-1002600"/>
          </a:xfrm>
          <a:prstGeom prst="rect">
            <a:avLst/>
          </a:prstGeom>
        </p:spPr>
        <p:txBody>
          <a:bodyPr bIns="45000" lIns="90000" rIns="90000" tIns="45000"/>
          <a:p>
            <a:pPr lvl="1">
              <a:buSzPct val="45000"/>
              <a:buFont typeface="StarSymbol"/>
              <a:buChar char=""/>
            </a:pPr>
            <a:r>
              <a:rPr lang="en-US">
                <a:latin typeface="Segoe UI"/>
              </a:rPr>
              <a:t>Tin cậy – Tiện ích – Tận tình</a:t>
            </a:r>
            <a:endParaRPr/>
          </a:p>
          <a:p>
            <a:pPr lvl="1">
              <a:buSzPct val="45000"/>
              <a:buFont typeface="StarSymbol"/>
              <a:buChar char=""/>
            </a:pPr>
            <a:r>
              <a:rPr lang="en-US">
                <a:latin typeface="Segoe UI"/>
              </a:rPr>
              <a:t>Hàng trăm nhân viên tư vấn hỗ trợ khách hàng</a:t>
            </a:r>
            <a:endParaRPr/>
          </a:p>
          <a:p>
            <a:r>
              <a:rPr lang="en-US">
                <a:latin typeface="Segoe UI"/>
              </a:rPr>
              <a:t>Phục vụ</a:t>
            </a:r>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3" name="CustomShape 1"/>
          <p:cNvSpPr/>
          <p:nvPr/>
        </p:nvSpPr>
        <p:spPr>
          <a:xfrm>
            <a:off x="8366400" y="2669760"/>
            <a:ext cx="7268760" cy="1053720"/>
          </a:xfrm>
          <a:prstGeom prst="rect">
            <a:avLst>
              <a:gd fmla="val 50000" name="adj"/>
            </a:avLst>
          </a:prstGeom>
          <a:solidFill>
            <a:srgbClr val="ffffff"/>
          </a:solidFill>
          <a:ln w="28440">
            <a:solidFill>
              <a:srgbClr val="0070c0"/>
            </a:solidFill>
            <a:custDash>
              <a:ds d="79000" sp="79000"/>
            </a:custDash>
            <a:round/>
          </a:ln>
        </p:spPr>
        <p:txBody>
          <a:bodyPr anchor="ctr" bIns="91440" lIns="464760" rIns="170640" tIns="91440"/>
          <a:p>
            <a:pPr>
              <a:lnSpc>
                <a:spcPct val="90000"/>
              </a:lnSpc>
            </a:pPr>
            <a:r>
              <a:rPr lang="en-US" sz="2400">
                <a:solidFill>
                  <a:srgbClr val="000000"/>
                </a:solidFill>
                <a:latin typeface="Arial"/>
              </a:rPr>
              <a:t>Thời cơ chín muồi cho việc triển khai phần mềm như dịch vụ (SAAS)</a:t>
            </a:r>
            <a:endParaRPr/>
          </a:p>
        </p:txBody>
      </p:sp>
      <p:sp>
        <p:nvSpPr>
          <p:cNvPr id="84" name="CustomShape 2"/>
          <p:cNvSpPr/>
          <p:nvPr/>
        </p:nvSpPr>
        <p:spPr>
          <a:xfrm>
            <a:off x="549720" y="1615320"/>
            <a:ext cx="1135800" cy="1053720"/>
          </a:xfrm>
          <a:prstGeom prst="rect">
            <a:avLst/>
          </a:prstGeom>
          <a:blipFill>
            <a:blip r:embed="rId1"/>
          </a:blipFill>
          <a:ln w="25560">
            <a:solidFill>
              <a:srgbClr val="4bacc6"/>
            </a:solidFill>
            <a:round/>
          </a:ln>
        </p:spPr>
      </p:sp>
      <p:sp>
        <p:nvSpPr>
          <p:cNvPr id="85" name="CustomShape 3"/>
          <p:cNvSpPr/>
          <p:nvPr/>
        </p:nvSpPr>
        <p:spPr>
          <a:xfrm>
            <a:off x="8365320" y="4039920"/>
            <a:ext cx="7312680" cy="1053720"/>
          </a:xfrm>
          <a:prstGeom prst="rect">
            <a:avLst>
              <a:gd fmla="val 50000" name="adj"/>
            </a:avLst>
          </a:prstGeom>
          <a:solidFill>
            <a:srgbClr val="ffffff"/>
          </a:solidFill>
          <a:ln w="28440">
            <a:solidFill>
              <a:srgbClr val="0070c0"/>
            </a:solidFill>
            <a:custDash>
              <a:ds d="79000" sp="79000"/>
            </a:custDash>
            <a:round/>
          </a:ln>
        </p:spPr>
        <p:txBody>
          <a:bodyPr anchor="ctr" bIns="91440" lIns="464760" rIns="170640" tIns="91440"/>
          <a:p>
            <a:pPr>
              <a:lnSpc>
                <a:spcPct val="90000"/>
              </a:lnSpc>
            </a:pPr>
            <a:r>
              <a:rPr lang="en-US" sz="2400">
                <a:solidFill>
                  <a:srgbClr val="000000"/>
                </a:solidFill>
                <a:latin typeface="Arial"/>
              </a:rPr>
              <a:t>Kinh nghiệm triển khai thành công của MISA</a:t>
            </a:r>
            <a:endParaRPr/>
          </a:p>
        </p:txBody>
      </p:sp>
      <p:sp>
        <p:nvSpPr>
          <p:cNvPr id="86" name="CustomShape 4"/>
          <p:cNvSpPr/>
          <p:nvPr/>
        </p:nvSpPr>
        <p:spPr>
          <a:xfrm>
            <a:off x="549720" y="2985840"/>
            <a:ext cx="1135800" cy="1053720"/>
          </a:xfrm>
          <a:prstGeom prst="rect">
            <a:avLst/>
          </a:prstGeom>
          <a:blipFill>
            <a:blip r:embed="rId2"/>
          </a:blipFill>
          <a:ln w="25560">
            <a:solidFill>
              <a:srgbClr val="4bacc6"/>
            </a:solidFill>
            <a:round/>
          </a:ln>
        </p:spPr>
      </p:sp>
      <p:sp>
        <p:nvSpPr>
          <p:cNvPr id="87" name="CustomShape 5"/>
          <p:cNvSpPr/>
          <p:nvPr/>
        </p:nvSpPr>
        <p:spPr>
          <a:xfrm>
            <a:off x="8375400" y="5408640"/>
            <a:ext cx="7259400" cy="1053720"/>
          </a:xfrm>
          <a:prstGeom prst="rect">
            <a:avLst>
              <a:gd fmla="val 50000" name="adj"/>
            </a:avLst>
          </a:prstGeom>
          <a:solidFill>
            <a:srgbClr val="ffffff"/>
          </a:solidFill>
          <a:ln w="28440">
            <a:solidFill>
              <a:srgbClr val="0070c0"/>
            </a:solidFill>
            <a:custDash>
              <a:ds d="79000" sp="79000"/>
            </a:custDash>
            <a:round/>
          </a:ln>
        </p:spPr>
        <p:txBody>
          <a:bodyPr anchor="ctr" bIns="91440" lIns="464760" rIns="170640" tIns="91440"/>
          <a:p>
            <a:pPr>
              <a:lnSpc>
                <a:spcPct val="90000"/>
              </a:lnSpc>
            </a:pPr>
            <a:r>
              <a:rPr lang="en-US" sz="2400">
                <a:solidFill>
                  <a:srgbClr val="000000"/>
                </a:solidFill>
                <a:latin typeface="Arial"/>
                <a:ea typeface="Segoe UI"/>
              </a:rPr>
              <a:t>Case Study &amp; Demo</a:t>
            </a:r>
            <a:endParaRPr/>
          </a:p>
        </p:txBody>
      </p:sp>
      <p:sp>
        <p:nvSpPr>
          <p:cNvPr id="88" name="CustomShape 6"/>
          <p:cNvSpPr/>
          <p:nvPr/>
        </p:nvSpPr>
        <p:spPr>
          <a:xfrm>
            <a:off x="549720" y="4354560"/>
            <a:ext cx="1135800" cy="1053720"/>
          </a:xfrm>
          <a:prstGeom prst="rect">
            <a:avLst/>
          </a:prstGeom>
          <a:blipFill>
            <a:blip r:embed="rId3"/>
          </a:blipFill>
          <a:ln w="25560">
            <a:solidFill>
              <a:srgbClr val="4bacc6"/>
            </a:solidFill>
            <a:round/>
          </a:ln>
        </p:spPr>
      </p:sp>
      <p:sp>
        <p:nvSpPr>
          <p:cNvPr id="89" name="TextShape 7"/>
          <p:cNvSpPr txBox="1"/>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NỘI DUNG</a:t>
            </a:r>
            <a:endParaRPr/>
          </a:p>
        </p:txBody>
      </p:sp>
      <p:sp>
        <p:nvSpPr>
          <p:cNvPr id="90" name="CustomShape 8"/>
          <p:cNvSpPr/>
          <p:nvPr/>
        </p:nvSpPr>
        <p:spPr>
          <a:xfrm>
            <a:off x="549720" y="1615320"/>
            <a:ext cx="8424000" cy="94868280"/>
          </a:xfrm>
          <a:prstGeom prst="rect">
            <a:avLst/>
          </a:prstGeom>
        </p:spPr>
      </p:sp>
      <p:sp>
        <p:nvSpPr>
          <p:cNvPr id="91" name="CustomShape 9"/>
          <p:cNvSpPr/>
          <p:nvPr/>
        </p:nvSpPr>
        <p:spPr>
          <a:xfrm>
            <a:off x="549720" y="950302800"/>
            <a:ext cx="8424000" cy="94868280"/>
          </a:xfrm>
          <a:prstGeom prst="rect">
            <a:avLst/>
          </a:prstGeom>
        </p:spPr>
      </p:sp>
      <p:sp>
        <p:nvSpPr>
          <p:cNvPr id="92" name="CustomShape 10"/>
          <p:cNvSpPr/>
          <p:nvPr/>
        </p:nvSpPr>
        <p:spPr>
          <a:xfrm>
            <a:off x="549720" y="1898990280"/>
            <a:ext cx="8424000" cy="94868280"/>
          </a:xfrm>
          <a:prstGeom prst="rect">
            <a:avLst/>
          </a:prstGeom>
        </p:spPr>
      </p:sp>
    </p:spTree>
  </p:cSld>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5" name="CustomShape 1"/>
          <p:cNvSpPr/>
          <p:nvPr/>
        </p:nvSpPr>
        <p:spPr>
          <a:xfrm>
            <a:off x="1600200" y="1601280"/>
            <a:ext cx="1649160" cy="1649160"/>
          </a:xfrm>
          <a:prstGeom prst="rect">
            <a:avLst/>
          </a:prstGeom>
          <a:solidFill>
            <a:srgbClr val="9bbb59"/>
          </a:solidFill>
          <a:ln w="25560">
            <a:solidFill>
              <a:srgbClr val="ffffff"/>
            </a:solidFill>
            <a:round/>
          </a:ln>
        </p:spPr>
        <p:txBody>
          <a:bodyPr anchor="ctr" bIns="17640" lIns="17640" rIns="17640" tIns="17640"/>
          <a:p>
            <a:pPr algn="ctr">
              <a:lnSpc>
                <a:spcPct val="90000"/>
              </a:lnSpc>
            </a:pPr>
            <a:r>
              <a:rPr lang="en-US" sz="1400">
                <a:solidFill>
                  <a:srgbClr val="ffffff"/>
                </a:solidFill>
                <a:latin typeface="Arial"/>
              </a:rPr>
              <a:t>Đây là thời điểm chín muồi để triển khai PM như dịch vụ</a:t>
            </a:r>
            <a:endParaRPr/>
          </a:p>
        </p:txBody>
      </p:sp>
      <p:sp>
        <p:nvSpPr>
          <p:cNvPr id="256" name="CustomShape 2"/>
          <p:cNvSpPr/>
          <p:nvPr/>
        </p:nvSpPr>
        <p:spPr>
          <a:xfrm>
            <a:off x="1946520" y="3384720"/>
            <a:ext cx="956520" cy="956520"/>
          </a:xfrm>
          <a:prstGeom prst="rect">
            <a:avLst>
              <a:gd fmla="val 23520" name="adj"/>
            </a:avLst>
          </a:prstGeom>
          <a:solidFill>
            <a:srgbClr val="9bbb59"/>
          </a:solidFill>
        </p:spPr>
      </p:sp>
      <p:sp>
        <p:nvSpPr>
          <p:cNvPr id="257" name="CustomShape 3"/>
          <p:cNvSpPr/>
          <p:nvPr/>
        </p:nvSpPr>
        <p:spPr>
          <a:xfrm>
            <a:off x="1600200" y="4475520"/>
            <a:ext cx="1649160" cy="1649160"/>
          </a:xfrm>
          <a:prstGeom prst="rect">
            <a:avLst/>
          </a:prstGeom>
          <a:solidFill>
            <a:srgbClr val="5eafa6"/>
          </a:solidFill>
          <a:ln w="25560">
            <a:solidFill>
              <a:srgbClr val="ffffff"/>
            </a:solidFill>
            <a:round/>
          </a:ln>
        </p:spPr>
        <p:txBody>
          <a:bodyPr anchor="ctr" bIns="17640" lIns="17640" rIns="17640" tIns="17640"/>
          <a:p>
            <a:pPr algn="ctr">
              <a:lnSpc>
                <a:spcPct val="90000"/>
              </a:lnSpc>
            </a:pPr>
            <a:r>
              <a:rPr lang="en-US" sz="1400">
                <a:solidFill>
                  <a:srgbClr val="ffffff"/>
                </a:solidFill>
                <a:latin typeface="Arial"/>
              </a:rPr>
              <a:t>PM dịch vụ mang lại nhiều lợi ích cho khách hàng/người dùng</a:t>
            </a:r>
            <a:endParaRPr/>
          </a:p>
        </p:txBody>
      </p:sp>
      <p:sp>
        <p:nvSpPr>
          <p:cNvPr id="258" name="CustomShape 4"/>
          <p:cNvSpPr/>
          <p:nvPr/>
        </p:nvSpPr>
        <p:spPr>
          <a:xfrm>
            <a:off x="3497040" y="3556440"/>
            <a:ext cx="524160" cy="613440"/>
          </a:xfrm>
          <a:prstGeom prst="rect">
            <a:avLst>
              <a:gd fmla="val 60000" name="adj1"/>
              <a:gd fmla="val 50000" name="adj2"/>
            </a:avLst>
          </a:prstGeom>
          <a:solidFill>
            <a:srgbClr val="8064a2"/>
          </a:solidFill>
        </p:spPr>
      </p:sp>
      <p:sp>
        <p:nvSpPr>
          <p:cNvPr id="259" name="CustomShape 5"/>
          <p:cNvSpPr/>
          <p:nvPr/>
        </p:nvSpPr>
        <p:spPr>
          <a:xfrm>
            <a:off x="4239360" y="2213640"/>
            <a:ext cx="3304080" cy="3298680"/>
          </a:xfrm>
          <a:prstGeom prst="rect">
            <a:avLst/>
          </a:prstGeom>
          <a:solidFill>
            <a:srgbClr val="8064a2"/>
          </a:solidFill>
          <a:ln w="25560">
            <a:solidFill>
              <a:srgbClr val="ffffff"/>
            </a:solidFill>
            <a:round/>
          </a:ln>
        </p:spPr>
        <p:txBody>
          <a:bodyPr anchor="ctr" bIns="24120" lIns="24120" rIns="24120" tIns="24120"/>
          <a:p>
            <a:pPr algn="ctr">
              <a:lnSpc>
                <a:spcPct val="90000"/>
              </a:lnSpc>
            </a:pPr>
            <a:r>
              <a:rPr lang="en-US" sz="1900">
                <a:solidFill>
                  <a:srgbClr val="ffffff"/>
                </a:solidFill>
                <a:latin typeface="Arial"/>
              </a:rPr>
              <a:t>Để xây dựng và triển khai thành công phần mềm theo mô hình dịch vụ, cần phải có hạ tầng mạnh, đảm bảo an ninh, đội ngũ hỗ trợ và kinh nghiệm</a:t>
            </a:r>
            <a:endParaRPr/>
          </a:p>
        </p:txBody>
      </p:sp>
      <p:sp>
        <p:nvSpPr>
          <p:cNvPr id="260" name="TextShape 6"/>
          <p:cNvSpPr txBox="1"/>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KẾT LUẬN</a:t>
            </a:r>
            <a:endParaRPr/>
          </a:p>
        </p:txBody>
      </p:sp>
      <p:sp>
        <p:nvSpPr>
          <p:cNvPr id="261" name="CustomShape 7"/>
          <p:cNvSpPr/>
          <p:nvPr/>
        </p:nvSpPr>
        <p:spPr>
          <a:xfrm>
            <a:off x="457200" y="1600200"/>
            <a:ext cx="773094112920" cy="-492120"/>
          </a:xfrm>
          <a:prstGeom prst="rect">
            <a:avLst/>
          </a:prstGeom>
        </p:spPr>
        <p:txBody>
          <a:bodyPr bIns="45000" lIns="90000" rIns="90000" tIns="45000"/>
          <a:p>
            <a:r>
              <a:rPr lang="en-US"/>
              <a:t>Đây</a:t>
            </a:r>
            <a:endParaRPr/>
          </a:p>
        </p:txBody>
      </p:sp>
      <p:sp>
        <p:nvSpPr>
          <p:cNvPr id="262" name="CustomShape 8"/>
          <p:cNvSpPr/>
          <p:nvPr/>
        </p:nvSpPr>
        <p:spPr>
          <a:xfrm>
            <a:off x="457200" y="-773094113280"/>
            <a:ext cx="773094112920" cy="475791860160"/>
          </a:xfrm>
          <a:prstGeom prst="rect">
            <a:avLst>
              <a:gd fmla="val 23520" name="adj"/>
            </a:avLst>
          </a:prstGeom>
        </p:spPr>
      </p:sp>
      <p:sp>
        <p:nvSpPr>
          <p:cNvPr id="263" name="CustomShape 9"/>
          <p:cNvSpPr/>
          <p:nvPr/>
        </p:nvSpPr>
        <p:spPr>
          <a:xfrm>
            <a:off x="457200" y="-773094113280"/>
            <a:ext cx="773094112920" cy="-492120"/>
          </a:xfrm>
          <a:prstGeom prst="rect">
            <a:avLst/>
          </a:prstGeom>
        </p:spPr>
        <p:txBody>
          <a:bodyPr bIns="45000" lIns="90000" rIns="90000" tIns="45000"/>
          <a:p>
            <a:r>
              <a:rPr lang="en-US"/>
              <a:t>PM </a:t>
            </a:r>
            <a:endParaRPr/>
          </a:p>
        </p:txBody>
      </p:sp>
      <p:sp>
        <p:nvSpPr>
          <p:cNvPr id="264" name="CustomShape 10"/>
          <p:cNvSpPr/>
          <p:nvPr/>
        </p:nvSpPr>
        <p:spPr>
          <a:xfrm>
            <a:off x="457200" y="-773094113280"/>
            <a:ext cx="773094112920" cy="475791860160"/>
          </a:xfrm>
          <a:prstGeom prst="rect">
            <a:avLst>
              <a:gd fmla="val 23520" name="adj"/>
            </a:avLst>
          </a:prstGeom>
        </p:spPr>
      </p:sp>
      <p:sp>
        <p:nvSpPr>
          <p:cNvPr id="265" name="CustomShape 11"/>
          <p:cNvSpPr/>
          <p:nvPr/>
        </p:nvSpPr>
        <p:spPr>
          <a:xfrm>
            <a:off x="315605617200" y="1600200"/>
            <a:ext cx="4855463640" cy="656264160"/>
          </a:xfrm>
          <a:prstGeom prst="rect">
            <a:avLst/>
          </a:prstGeom>
        </p:spPr>
      </p:sp>
      <p:sp>
        <p:nvSpPr>
          <p:cNvPr id="266" name="CustomShape 12"/>
          <p:cNvSpPr/>
          <p:nvPr/>
        </p:nvSpPr>
        <p:spPr>
          <a:xfrm>
            <a:off x="339882937200" y="1600200"/>
            <a:ext cx="773094112920" cy="9552960"/>
          </a:xfrm>
          <a:prstGeom prst="rect">
            <a:avLst/>
          </a:prstGeom>
        </p:spPr>
        <p:txBody>
          <a:bodyPr bIns="45000" lIns="90000" rIns="90000" tIns="45000"/>
          <a:p>
            <a:r>
              <a:rPr lang="en-US">
                <a:latin typeface="Arial"/>
              </a:rPr>
              <a:t>Để xây dựng và triển khai </a:t>
            </a:r>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3" name="CustomShape 1"/>
          <p:cNvSpPr/>
          <p:nvPr/>
        </p:nvSpPr>
        <p:spPr>
          <a:xfrm>
            <a:off x="458280" y="6126120"/>
            <a:ext cx="4525560" cy="2611440"/>
          </a:xfrm>
          <a:prstGeom prst="rect">
            <a:avLst/>
          </a:prstGeom>
          <a:solidFill>
            <a:srgbClr val="c0504d"/>
          </a:solidFill>
          <a:ln w="25560">
            <a:solidFill>
              <a:srgbClr val="ffffff"/>
            </a:solidFill>
            <a:round/>
          </a:ln>
        </p:spPr>
        <p:txBody>
          <a:bodyPr bIns="0" lIns="190440" rIns="192600" tIns="0"/>
          <a:p>
            <a:pPr>
              <a:lnSpc>
                <a:spcPct val="90000"/>
              </a:lnSpc>
            </a:pPr>
            <a:r>
              <a:rPr lang="en-US" sz="3000">
                <a:solidFill>
                  <a:srgbClr val="ffffff"/>
                </a:solidFill>
                <a:latin typeface="Arial"/>
              </a:rPr>
              <a:t>Thiên thời</a:t>
            </a:r>
            <a:endParaRPr/>
          </a:p>
          <a:p>
            <a:pPr lvl="1">
              <a:lnSpc>
                <a:spcPct val="90000"/>
              </a:lnSpc>
              <a:buFont typeface="StarSymbol"/>
              <a:buChar char=""/>
            </a:pPr>
            <a:r>
              <a:rPr lang="en-US" sz="2300">
                <a:solidFill>
                  <a:srgbClr val="ffffff"/>
                </a:solidFill>
                <a:latin typeface="Arial"/>
              </a:rPr>
              <a:t>Xu hướng SMAC của thế giới</a:t>
            </a:r>
            <a:endParaRPr/>
          </a:p>
          <a:p>
            <a:pPr lvl="1">
              <a:lnSpc>
                <a:spcPct val="90000"/>
              </a:lnSpc>
              <a:buFont typeface="StarSymbol"/>
              <a:buChar char=""/>
            </a:pPr>
            <a:r>
              <a:rPr lang="en-US" sz="2300">
                <a:solidFill>
                  <a:srgbClr val="ffffff"/>
                </a:solidFill>
                <a:latin typeface="Arial"/>
              </a:rPr>
              <a:t>Công nghệ phát triển SP hiện đại</a:t>
            </a:r>
            <a:endParaRPr/>
          </a:p>
        </p:txBody>
      </p:sp>
      <p:sp>
        <p:nvSpPr>
          <p:cNvPr id="94" name="CustomShape 2"/>
          <p:cNvSpPr/>
          <p:nvPr/>
        </p:nvSpPr>
        <p:spPr>
          <a:xfrm>
            <a:off x="3265920" y="6126120"/>
            <a:ext cx="4525560" cy="2611440"/>
          </a:xfrm>
          <a:prstGeom prst="rect">
            <a:avLst/>
          </a:prstGeom>
          <a:solidFill>
            <a:srgbClr val="9bbb59"/>
          </a:solidFill>
          <a:ln w="25560">
            <a:solidFill>
              <a:srgbClr val="ffffff"/>
            </a:solidFill>
            <a:round/>
          </a:ln>
        </p:spPr>
        <p:txBody>
          <a:bodyPr bIns="0" lIns="190440" rIns="192600" tIns="0"/>
          <a:p>
            <a:pPr>
              <a:lnSpc>
                <a:spcPct val="90000"/>
              </a:lnSpc>
            </a:pPr>
            <a:r>
              <a:rPr lang="en-US" sz="3000">
                <a:solidFill>
                  <a:srgbClr val="ffffff"/>
                </a:solidFill>
                <a:latin typeface="Arial"/>
              </a:rPr>
              <a:t>Địa lợi</a:t>
            </a:r>
            <a:endParaRPr/>
          </a:p>
          <a:p>
            <a:pPr lvl="1">
              <a:lnSpc>
                <a:spcPct val="90000"/>
              </a:lnSpc>
              <a:buFont typeface="StarSymbol"/>
              <a:buChar char=""/>
            </a:pPr>
            <a:r>
              <a:rPr lang="en-US" sz="2300">
                <a:solidFill>
                  <a:srgbClr val="ffffff"/>
                </a:solidFill>
                <a:latin typeface="Arial"/>
              </a:rPr>
              <a:t>Hạ tầng Internet tốt, giá rẻ</a:t>
            </a:r>
            <a:endParaRPr/>
          </a:p>
          <a:p>
            <a:pPr lvl="1">
              <a:lnSpc>
                <a:spcPct val="90000"/>
              </a:lnSpc>
              <a:buFont typeface="StarSymbol"/>
              <a:buChar char=""/>
            </a:pPr>
            <a:r>
              <a:rPr lang="en-US" sz="2300">
                <a:solidFill>
                  <a:srgbClr val="ffffff"/>
                </a:solidFill>
                <a:latin typeface="Arial"/>
              </a:rPr>
              <a:t>Thiết bị di động cấu hình cao, giá rẻ</a:t>
            </a:r>
            <a:endParaRPr/>
          </a:p>
        </p:txBody>
      </p:sp>
      <p:sp>
        <p:nvSpPr>
          <p:cNvPr id="95" name="CustomShape 3"/>
          <p:cNvSpPr/>
          <p:nvPr/>
        </p:nvSpPr>
        <p:spPr>
          <a:xfrm>
            <a:off x="6073920" y="6126120"/>
            <a:ext cx="4525560" cy="2611440"/>
          </a:xfrm>
          <a:prstGeom prst="rect">
            <a:avLst/>
          </a:prstGeom>
          <a:solidFill>
            <a:srgbClr val="8064a2"/>
          </a:solidFill>
          <a:ln w="25560">
            <a:solidFill>
              <a:srgbClr val="ffffff"/>
            </a:solidFill>
            <a:round/>
          </a:ln>
        </p:spPr>
        <p:txBody>
          <a:bodyPr bIns="0" lIns="190440" rIns="192600" tIns="0"/>
          <a:p>
            <a:pPr>
              <a:lnSpc>
                <a:spcPct val="90000"/>
              </a:lnSpc>
            </a:pPr>
            <a:r>
              <a:rPr lang="en-US" sz="3000">
                <a:solidFill>
                  <a:srgbClr val="ffffff"/>
                </a:solidFill>
                <a:latin typeface="Arial"/>
              </a:rPr>
              <a:t>Nhân hòa</a:t>
            </a:r>
            <a:endParaRPr/>
          </a:p>
          <a:p>
            <a:pPr lvl="1">
              <a:lnSpc>
                <a:spcPct val="90000"/>
              </a:lnSpc>
              <a:buFont typeface="StarSymbol"/>
              <a:buChar char=""/>
            </a:pPr>
            <a:r>
              <a:rPr lang="en-US" sz="2300">
                <a:solidFill>
                  <a:srgbClr val="ffffff"/>
                </a:solidFill>
                <a:latin typeface="Arial"/>
              </a:rPr>
              <a:t>Chủ trương thuê ngoài dịch vụ CNTT của TTg</a:t>
            </a:r>
            <a:endParaRPr/>
          </a:p>
          <a:p>
            <a:pPr lvl="1">
              <a:lnSpc>
                <a:spcPct val="90000"/>
              </a:lnSpc>
              <a:buFont typeface="StarSymbol"/>
              <a:buChar char=""/>
            </a:pPr>
            <a:r>
              <a:rPr lang="en-US" sz="2300">
                <a:solidFill>
                  <a:srgbClr val="ffffff"/>
                </a:solidFill>
                <a:latin typeface="Arial"/>
              </a:rPr>
              <a:t>Nhận thức của NSD về lợi ích PM dịch vụ cao</a:t>
            </a:r>
            <a:endParaRPr/>
          </a:p>
        </p:txBody>
      </p:sp>
      <p:sp>
        <p:nvSpPr>
          <p:cNvPr id="96" name="TextShape 4"/>
          <p:cNvSpPr txBox="1"/>
          <p:nvPr/>
        </p:nvSpPr>
        <p:spPr>
          <a:xfrm>
            <a:off x="457200" y="274680"/>
            <a:ext cx="8229240" cy="1142640"/>
          </a:xfrm>
          <a:prstGeom prst="rect">
            <a:avLst/>
          </a:prstGeom>
        </p:spPr>
        <p:txBody>
          <a:bodyPr anchor="ctr"/>
          <a:p>
            <a:pPr algn="ctr">
              <a:lnSpc>
                <a:spcPct val="100000"/>
              </a:lnSpc>
            </a:pPr>
            <a:r>
              <a:rPr b="1" lang="en-US" sz="4400">
                <a:solidFill>
                  <a:srgbClr val="000000"/>
                </a:solidFill>
                <a:latin typeface="Arial"/>
              </a:rPr>
              <a:t>THUẬN LỢI – THỜI CƠ</a:t>
            </a:r>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7" name="TextShape 1"/>
          <p:cNvSpPr txBox="1"/>
          <p:nvPr/>
        </p:nvSpPr>
        <p:spPr>
          <a:xfrm>
            <a:off x="380880" y="1676520"/>
            <a:ext cx="7968600" cy="468720"/>
          </a:xfrm>
          <a:prstGeom prst="rect">
            <a:avLst/>
          </a:prstGeom>
        </p:spPr>
        <p:txBody>
          <a:bodyPr anchor="ctr"/>
          <a:p>
            <a:pPr algn="ctr">
              <a:lnSpc>
                <a:spcPct val="100000"/>
              </a:lnSpc>
            </a:pPr>
            <a:r>
              <a:rPr b="1" lang="en-US" sz="3600">
                <a:solidFill>
                  <a:srgbClr val="000000"/>
                </a:solidFill>
                <a:latin typeface="Arial"/>
              </a:rPr>
              <a:t>KINH NGHIỆM TRIỂN KHAI </a:t>
            </a:r>
            <a:r>
              <a:rPr b="1" lang="en-US" sz="3600">
                <a:solidFill>
                  <a:srgbClr val="000000"/>
                </a:solidFill>
                <a:latin typeface="Arial"/>
              </a:rPr>
              <a:t>
</a:t>
            </a:r>
            <a:r>
              <a:rPr b="1" lang="en-US" sz="3600">
                <a:solidFill>
                  <a:srgbClr val="000000"/>
                </a:solidFill>
                <a:latin typeface="Arial"/>
              </a:rPr>
              <a:t>THÀNH CÔNG CỦA MISA</a:t>
            </a:r>
            <a:endParaRPr/>
          </a:p>
        </p:txBody>
      </p:sp>
      <p:pic>
        <p:nvPicPr>
          <p:cNvPr descr="" id="98" name="Picture 4"/>
          <p:cNvPicPr/>
          <p:nvPr/>
        </p:nvPicPr>
        <p:blipFill>
          <a:blip r:embed="rId1"/>
          <a:stretch>
            <a:fillRect/>
          </a:stretch>
        </p:blipFill>
        <p:spPr>
          <a:xfrm>
            <a:off x="2656440" y="2821680"/>
            <a:ext cx="4040280" cy="3035520"/>
          </a:xfrm>
          <a:prstGeom prst="rect">
            <a:avLst/>
          </a:prstGeom>
        </p:spPr>
      </p:pic>
      <p:sp>
        <p:nvSpPr>
          <p:cNvPr id="99" name="CustomShape 2"/>
          <p:cNvSpPr/>
          <p:nvPr/>
        </p:nvSpPr>
        <p:spPr>
          <a:xfrm>
            <a:off x="3945960" y="3278880"/>
            <a:ext cx="540360" cy="246600"/>
          </a:xfrm>
          <a:prstGeom prst="rect">
            <a:avLst/>
          </a:prstGeom>
        </p:spPr>
        <p:txBody>
          <a:bodyPr anchor="b" bIns="41040" lIns="82080" rIns="82080" tIns="41040" wrap="none"/>
          <a:p>
            <a:pPr>
              <a:lnSpc>
                <a:spcPct val="90000"/>
              </a:lnSpc>
            </a:pPr>
            <a:r>
              <a:rPr b="1" lang="en-US" sz="1200">
                <a:solidFill>
                  <a:srgbClr val="ffffff"/>
                </a:solidFill>
                <a:latin typeface="Arial"/>
              </a:rPr>
              <a:t>MISA</a:t>
            </a:r>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0" name="CustomShape 1"/>
          <p:cNvSpPr/>
          <p:nvPr/>
        </p:nvSpPr>
        <p:spPr>
          <a:xfrm>
            <a:off x="3959640" y="3275280"/>
            <a:ext cx="1255320" cy="1255320"/>
          </a:xfrm>
          <a:prstGeom prst="rect">
            <a:avLst/>
          </a:prstGeom>
          <a:solidFill>
            <a:srgbClr val="4f81bd"/>
          </a:solidFill>
          <a:ln w="25560">
            <a:solidFill>
              <a:srgbClr val="ffffff"/>
            </a:solidFill>
            <a:round/>
          </a:ln>
        </p:spPr>
        <p:txBody>
          <a:bodyPr anchor="ctr" bIns="15840" lIns="15840" rIns="15840" tIns="15840"/>
          <a:p>
            <a:pPr algn="ctr">
              <a:lnSpc>
                <a:spcPct val="90000"/>
              </a:lnSpc>
            </a:pPr>
            <a:r>
              <a:rPr lang="en-US" sz="2500">
                <a:solidFill>
                  <a:srgbClr val="ffffff"/>
                </a:solidFill>
                <a:latin typeface="Arial"/>
              </a:rPr>
              <a:t>MISA</a:t>
            </a:r>
            <a:endParaRPr/>
          </a:p>
          <a:p>
            <a:pPr algn="ctr">
              <a:lnSpc>
                <a:spcPct val="90000"/>
              </a:lnSpc>
            </a:pPr>
            <a:r>
              <a:rPr lang="en-US" sz="2500">
                <a:solidFill>
                  <a:srgbClr val="ffffff"/>
                </a:solidFill>
                <a:latin typeface="Arial"/>
              </a:rPr>
              <a:t>Cloud</a:t>
            </a:r>
            <a:endParaRPr/>
          </a:p>
        </p:txBody>
      </p:sp>
      <p:sp>
        <p:nvSpPr>
          <p:cNvPr id="101" name="CustomShape 2"/>
          <p:cNvSpPr/>
          <p:nvPr/>
        </p:nvSpPr>
        <p:spPr>
          <a:xfrm>
            <a:off x="4573800" y="3275280"/>
            <a:ext cx="534240" cy="27000"/>
          </a:xfrm>
          <a:prstGeom prst="rect">
            <a:avLst/>
          </a:prstGeom>
          <a:ln w="25560">
            <a:solidFill>
              <a:srgbClr val="3f6797"/>
            </a:solidFill>
            <a:round/>
          </a:ln>
        </p:spPr>
      </p:sp>
      <p:sp>
        <p:nvSpPr>
          <p:cNvPr id="102" name="CustomShape 3"/>
          <p:cNvSpPr/>
          <p:nvPr/>
        </p:nvSpPr>
        <p:spPr>
          <a:xfrm>
            <a:off x="4145760" y="1800360"/>
            <a:ext cx="883080" cy="939960"/>
          </a:xfrm>
          <a:prstGeom prst="rect">
            <a:avLst/>
          </a:prstGeom>
          <a:solidFill>
            <a:srgbClr val="4f81bd"/>
          </a:solidFill>
          <a:ln w="25560">
            <a:solidFill>
              <a:srgbClr val="ffffff"/>
            </a:solidFill>
            <a:round/>
          </a:ln>
        </p:spPr>
      </p:sp>
      <p:sp>
        <p:nvSpPr>
          <p:cNvPr id="103" name="CustomShape 4"/>
          <p:cNvSpPr/>
          <p:nvPr/>
        </p:nvSpPr>
        <p:spPr>
          <a:xfrm>
            <a:off x="5215320" y="3889440"/>
            <a:ext cx="622080" cy="27000"/>
          </a:xfrm>
          <a:prstGeom prst="rect">
            <a:avLst/>
          </a:prstGeom>
          <a:ln w="25560">
            <a:solidFill>
              <a:srgbClr val="3f6797"/>
            </a:solidFill>
            <a:round/>
          </a:ln>
        </p:spPr>
      </p:sp>
      <p:sp>
        <p:nvSpPr>
          <p:cNvPr id="104" name="CustomShape 5"/>
          <p:cNvSpPr/>
          <p:nvPr/>
        </p:nvSpPr>
        <p:spPr>
          <a:xfrm>
            <a:off x="5837760" y="3498840"/>
            <a:ext cx="764640" cy="807840"/>
          </a:xfrm>
          <a:prstGeom prst="rect">
            <a:avLst/>
          </a:prstGeom>
          <a:solidFill>
            <a:srgbClr val="4f81bd"/>
          </a:solidFill>
          <a:ln w="25560">
            <a:solidFill>
              <a:srgbClr val="ffffff"/>
            </a:solidFill>
            <a:round/>
          </a:ln>
        </p:spPr>
      </p:sp>
      <p:sp>
        <p:nvSpPr>
          <p:cNvPr id="105" name="CustomShape 6"/>
          <p:cNvSpPr/>
          <p:nvPr/>
        </p:nvSpPr>
        <p:spPr>
          <a:xfrm>
            <a:off x="4601160" y="4530960"/>
            <a:ext cx="614160" cy="27000"/>
          </a:xfrm>
          <a:prstGeom prst="rect">
            <a:avLst/>
          </a:prstGeom>
          <a:ln w="25560">
            <a:solidFill>
              <a:srgbClr val="3f6797"/>
            </a:solidFill>
            <a:round/>
          </a:ln>
        </p:spPr>
      </p:sp>
      <p:sp>
        <p:nvSpPr>
          <p:cNvPr id="106" name="CustomShape 7"/>
          <p:cNvSpPr/>
          <p:nvPr/>
        </p:nvSpPr>
        <p:spPr>
          <a:xfrm>
            <a:off x="4191120" y="5145120"/>
            <a:ext cx="792720" cy="780480"/>
          </a:xfrm>
          <a:prstGeom prst="rect">
            <a:avLst/>
          </a:prstGeom>
          <a:solidFill>
            <a:srgbClr val="4f81bd"/>
          </a:solidFill>
          <a:ln w="25560">
            <a:solidFill>
              <a:srgbClr val="ffffff"/>
            </a:solidFill>
            <a:round/>
          </a:ln>
        </p:spPr>
      </p:sp>
      <p:sp>
        <p:nvSpPr>
          <p:cNvPr id="107" name="CustomShape 8"/>
          <p:cNvSpPr/>
          <p:nvPr/>
        </p:nvSpPr>
        <p:spPr>
          <a:xfrm>
            <a:off x="3959640" y="3916800"/>
            <a:ext cx="591120" cy="27000"/>
          </a:xfrm>
          <a:prstGeom prst="rect">
            <a:avLst/>
          </a:prstGeom>
          <a:ln w="25560">
            <a:solidFill>
              <a:srgbClr val="3f6797"/>
            </a:solidFill>
            <a:round/>
          </a:ln>
        </p:spPr>
      </p:sp>
      <p:sp>
        <p:nvSpPr>
          <p:cNvPr id="108" name="CustomShape 9"/>
          <p:cNvSpPr/>
          <p:nvPr/>
        </p:nvSpPr>
        <p:spPr>
          <a:xfrm>
            <a:off x="2541600" y="3468960"/>
            <a:ext cx="826560" cy="867960"/>
          </a:xfrm>
          <a:prstGeom prst="rect">
            <a:avLst/>
          </a:prstGeom>
          <a:solidFill>
            <a:srgbClr val="4f81bd"/>
          </a:solidFill>
          <a:ln w="25560">
            <a:solidFill>
              <a:srgbClr val="ffffff"/>
            </a:solidFill>
            <a:round/>
          </a:ln>
        </p:spPr>
      </p:sp>
      <p:sp>
        <p:nvSpPr>
          <p:cNvPr id="109" name="TextShape 10"/>
          <p:cNvSpPr txBox="1"/>
          <p:nvPr/>
        </p:nvSpPr>
        <p:spPr>
          <a:xfrm>
            <a:off x="457200" y="274680"/>
            <a:ext cx="8229240" cy="1142640"/>
          </a:xfrm>
          <a:prstGeom prst="rect">
            <a:avLst/>
          </a:prstGeom>
        </p:spPr>
        <p:txBody>
          <a:bodyPr anchor="ctr"/>
          <a:p>
            <a:pPr algn="ctr">
              <a:lnSpc>
                <a:spcPct val="100000"/>
              </a:lnSpc>
            </a:pPr>
            <a:r>
              <a:rPr b="1" lang="en-US" sz="3600">
                <a:solidFill>
                  <a:srgbClr val="000000"/>
                </a:solidFill>
                <a:latin typeface="Arial"/>
              </a:rPr>
              <a:t>CÁC SẢN PHẨM SAAS CỦA MISA</a:t>
            </a:r>
            <a:endParaRPr/>
          </a:p>
        </p:txBody>
      </p:sp>
      <p:sp>
        <p:nvSpPr>
          <p:cNvPr id="110" name="CustomShape 11"/>
          <p:cNvSpPr/>
          <p:nvPr/>
        </p:nvSpPr>
        <p:spPr>
          <a:xfrm>
            <a:off x="290209071600" y="50565658680"/>
            <a:ext cx="152741375640" cy="490680"/>
          </a:xfrm>
          <a:prstGeom prst="rect">
            <a:avLst/>
          </a:prstGeom>
        </p:spPr>
        <p:txBody>
          <a:bodyPr bIns="45000" lIns="90000" rIns="90000" tIns="45000"/>
          <a:p>
            <a:r>
              <a:rPr lang="en-US"/>
              <a:t>MISA</a:t>
            </a:r>
            <a:endParaRPr/>
          </a:p>
        </p:txBody>
      </p:sp>
      <p:sp>
        <p:nvSpPr>
          <p:cNvPr id="111" name="CustomShape 12"/>
          <p:cNvSpPr/>
          <p:nvPr/>
        </p:nvSpPr>
        <p:spPr>
          <a:xfrm>
            <a:off x="217656918000" y="94476551760"/>
            <a:ext cx="1909266840" cy="665316360"/>
          </a:xfrm>
          <a:prstGeom prst="rect">
            <a:avLst/>
          </a:prstGeom>
        </p:spPr>
      </p:sp>
      <p:sp>
        <p:nvSpPr>
          <p:cNvPr id="112" name="CustomShape 13"/>
          <p:cNvSpPr/>
          <p:nvPr/>
        </p:nvSpPr>
        <p:spPr>
          <a:xfrm>
            <a:off x="72552610800" y="94476551760"/>
            <a:ext cx="9546335640" cy="3326582520"/>
          </a:xfrm>
          <a:prstGeom prst="rect">
            <a:avLst/>
          </a:prstGeom>
        </p:spPr>
      </p:sp>
      <p:sp>
        <p:nvSpPr>
          <p:cNvPr id="113" name="CustomShape 14"/>
          <p:cNvSpPr/>
          <p:nvPr/>
        </p:nvSpPr>
        <p:spPr>
          <a:xfrm>
            <a:off x="457200" y="50565658680"/>
            <a:ext cx="9546335640" cy="3326582520"/>
          </a:xfrm>
          <a:prstGeom prst="rect">
            <a:avLst/>
          </a:prstGeom>
        </p:spPr>
      </p:sp>
      <p:sp>
        <p:nvSpPr>
          <p:cNvPr id="114" name="CustomShape 15"/>
          <p:cNvSpPr/>
          <p:nvPr/>
        </p:nvSpPr>
        <p:spPr>
          <a:xfrm>
            <a:off x="72552610800" y="6654765960"/>
            <a:ext cx="9546335640" cy="3326582520"/>
          </a:xfrm>
          <a:prstGeom prst="rect">
            <a:avLst/>
          </a:prstGeom>
        </p:spPr>
      </p:sp>
      <p:sp>
        <p:nvSpPr>
          <p:cNvPr id="115" name="CustomShape 16"/>
          <p:cNvSpPr/>
          <p:nvPr/>
        </p:nvSpPr>
        <p:spPr>
          <a:xfrm>
            <a:off x="217656918000" y="6654765960"/>
            <a:ext cx="9546335640" cy="3326582520"/>
          </a:xfrm>
          <a:prstGeom prst="rect">
            <a:avLst/>
          </a:prstGeom>
        </p:spPr>
      </p:sp>
      <p:pic>
        <p:nvPicPr>
          <p:cNvPr descr="" id="116" name="Picture 4"/>
          <p:cNvPicPr/>
          <p:nvPr/>
        </p:nvPicPr>
        <p:blipFill>
          <a:blip r:embed="rId1"/>
          <a:stretch>
            <a:fillRect/>
          </a:stretch>
        </p:blipFill>
        <p:spPr>
          <a:xfrm>
            <a:off x="3374280" y="4875480"/>
            <a:ext cx="2492640" cy="1647360"/>
          </a:xfrm>
          <a:prstGeom prst="rect">
            <a:avLst/>
          </a:prstGeom>
        </p:spPr>
      </p:pic>
      <p:pic>
        <p:nvPicPr>
          <p:cNvPr descr="" id="117" name="Picture 5"/>
          <p:cNvPicPr/>
          <p:nvPr/>
        </p:nvPicPr>
        <p:blipFill>
          <a:blip r:embed="rId2"/>
          <a:stretch>
            <a:fillRect/>
          </a:stretch>
        </p:blipFill>
        <p:spPr>
          <a:xfrm>
            <a:off x="5791320" y="2743200"/>
            <a:ext cx="2595960" cy="1715400"/>
          </a:xfrm>
          <a:prstGeom prst="rect">
            <a:avLst/>
          </a:prstGeom>
        </p:spPr>
      </p:pic>
      <p:pic>
        <p:nvPicPr>
          <p:cNvPr descr="" id="118" name="Picture 6"/>
          <p:cNvPicPr/>
          <p:nvPr/>
        </p:nvPicPr>
        <p:blipFill>
          <a:blip r:embed="rId3"/>
          <a:stretch>
            <a:fillRect/>
          </a:stretch>
        </p:blipFill>
        <p:spPr>
          <a:xfrm>
            <a:off x="3276720" y="1219320"/>
            <a:ext cx="2721240" cy="1798200"/>
          </a:xfrm>
          <a:prstGeom prst="rect">
            <a:avLst/>
          </a:prstGeom>
        </p:spPr>
      </p:pic>
      <p:pic>
        <p:nvPicPr>
          <p:cNvPr descr="" id="119" name="Picture 7"/>
          <p:cNvPicPr/>
          <p:nvPr/>
        </p:nvPicPr>
        <p:blipFill>
          <a:blip r:embed="rId4"/>
          <a:stretch>
            <a:fillRect/>
          </a:stretch>
        </p:blipFill>
        <p:spPr>
          <a:xfrm>
            <a:off x="914400" y="2819520"/>
            <a:ext cx="2568960" cy="1697400"/>
          </a:xfrm>
          <a:prstGeom prst="rect">
            <a:avLst/>
          </a:prstGeom>
        </p:spPr>
      </p:pic>
    </p:spTree>
  </p:cSld>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0" name="CustomShape 1"/>
          <p:cNvSpPr/>
          <p:nvPr/>
        </p:nvSpPr>
        <p:spPr>
          <a:xfrm>
            <a:off x="5277960" y="4677840"/>
            <a:ext cx="2235600" cy="1447920"/>
          </a:xfrm>
          <a:prstGeom prst="rect">
            <a:avLst>
              <a:gd fmla="val 10000" name="adj"/>
            </a:avLst>
          </a:prstGeom>
          <a:solidFill>
            <a:srgbClr val="ffffff"/>
          </a:solidFill>
          <a:ln w="25560">
            <a:solidFill>
              <a:srgbClr val="8064a2"/>
            </a:solidFill>
            <a:round/>
          </a:ln>
        </p:spPr>
        <p:txBody>
          <a:bodyPr bIns="60840" lIns="60840" rIns="60840" tIns="60840"/>
          <a:p>
            <a:pPr lvl="1">
              <a:lnSpc>
                <a:spcPct val="90000"/>
              </a:lnSpc>
              <a:buFont typeface="StarSymbol"/>
              <a:buChar char=""/>
            </a:pPr>
            <a:r>
              <a:rPr lang="en-US" sz="1200">
                <a:solidFill>
                  <a:srgbClr val="000000"/>
                </a:solidFill>
                <a:latin typeface="Arial"/>
              </a:rPr>
              <a:t>Công nghệ Cloud, cung cấp Sofware as Service</a:t>
            </a:r>
            <a:endParaRPr/>
          </a:p>
        </p:txBody>
      </p:sp>
      <p:sp>
        <p:nvSpPr>
          <p:cNvPr id="121" name="CustomShape 2"/>
          <p:cNvSpPr/>
          <p:nvPr/>
        </p:nvSpPr>
        <p:spPr>
          <a:xfrm>
            <a:off x="1630080" y="4677840"/>
            <a:ext cx="2235600" cy="1447920"/>
          </a:xfrm>
          <a:prstGeom prst="rect">
            <a:avLst>
              <a:gd fmla="val 10000" name="adj"/>
            </a:avLst>
          </a:prstGeom>
          <a:solidFill>
            <a:srgbClr val="ffffff"/>
          </a:solidFill>
          <a:ln w="25560">
            <a:solidFill>
              <a:srgbClr val="4bacc6"/>
            </a:solidFill>
            <a:round/>
          </a:ln>
        </p:spPr>
        <p:txBody>
          <a:bodyPr bIns="60840" lIns="60840" rIns="60840" tIns="60840"/>
          <a:p>
            <a:pPr lvl="1">
              <a:lnSpc>
                <a:spcPct val="90000"/>
              </a:lnSpc>
              <a:buFont typeface="StarSymbol"/>
              <a:buChar char=""/>
            </a:pPr>
            <a:r>
              <a:rPr lang="en-US" sz="1200">
                <a:solidFill>
                  <a:srgbClr val="000000"/>
                </a:solidFill>
                <a:latin typeface="Arial"/>
              </a:rPr>
              <a:t>Tổng hợp, thống kê, phân tích dữ liệu trên địa bàn rộng: huyện, tỉnh, vùng, toàn quốc</a:t>
            </a:r>
            <a:endParaRPr/>
          </a:p>
        </p:txBody>
      </p:sp>
      <p:sp>
        <p:nvSpPr>
          <p:cNvPr id="122" name="CustomShape 3"/>
          <p:cNvSpPr/>
          <p:nvPr/>
        </p:nvSpPr>
        <p:spPr>
          <a:xfrm>
            <a:off x="5277960" y="1600200"/>
            <a:ext cx="2235600" cy="1447920"/>
          </a:xfrm>
          <a:prstGeom prst="rect">
            <a:avLst>
              <a:gd fmla="val 10000" name="adj"/>
            </a:avLst>
          </a:prstGeom>
          <a:solidFill>
            <a:srgbClr val="ffffff"/>
          </a:solidFill>
          <a:ln w="25560">
            <a:solidFill>
              <a:srgbClr val="9bbb59"/>
            </a:solidFill>
            <a:round/>
          </a:ln>
        </p:spPr>
        <p:txBody>
          <a:bodyPr bIns="60840" lIns="60840" rIns="60840" tIns="60840"/>
          <a:p>
            <a:pPr lvl="1">
              <a:lnSpc>
                <a:spcPct val="90000"/>
              </a:lnSpc>
              <a:buFont typeface="StarSymbol"/>
              <a:buChar char=""/>
            </a:pPr>
            <a:r>
              <a:rPr lang="en-US" sz="1200">
                <a:solidFill>
                  <a:srgbClr val="000000"/>
                </a:solidFill>
                <a:latin typeface="Arial"/>
              </a:rPr>
              <a:t>Chạy được mọi lúc, mọi nơi, trên mọi thiết bị</a:t>
            </a:r>
            <a:endParaRPr/>
          </a:p>
        </p:txBody>
      </p:sp>
      <p:sp>
        <p:nvSpPr>
          <p:cNvPr id="123" name="CustomShape 4"/>
          <p:cNvSpPr/>
          <p:nvPr/>
        </p:nvSpPr>
        <p:spPr>
          <a:xfrm>
            <a:off x="1630080" y="1600200"/>
            <a:ext cx="2235600" cy="1447920"/>
          </a:xfrm>
          <a:prstGeom prst="rect">
            <a:avLst>
              <a:gd fmla="val 10000" name="adj"/>
            </a:avLst>
          </a:prstGeom>
          <a:solidFill>
            <a:srgbClr val="ffffff"/>
          </a:solidFill>
          <a:ln w="25560">
            <a:solidFill>
              <a:srgbClr val="c0504d"/>
            </a:solidFill>
            <a:round/>
          </a:ln>
        </p:spPr>
        <p:txBody>
          <a:bodyPr bIns="60840" lIns="60840" rIns="60840" tIns="60840"/>
          <a:p>
            <a:pPr lvl="1">
              <a:lnSpc>
                <a:spcPct val="90000"/>
              </a:lnSpc>
              <a:buFont typeface="StarSymbol"/>
              <a:buChar char=""/>
            </a:pPr>
            <a:r>
              <a:rPr lang="en-US" sz="1200">
                <a:solidFill>
                  <a:srgbClr val="000000"/>
                </a:solidFill>
                <a:latin typeface="Arial"/>
              </a:rPr>
              <a:t>Mọi người dùng trong hệ thống trao đổi thông tin như mạng xã hội</a:t>
            </a:r>
            <a:endParaRPr/>
          </a:p>
        </p:txBody>
      </p:sp>
      <p:sp>
        <p:nvSpPr>
          <p:cNvPr id="124" name="CustomShape 5"/>
          <p:cNvSpPr/>
          <p:nvPr/>
        </p:nvSpPr>
        <p:spPr>
          <a:xfrm>
            <a:off x="2567160" y="1858320"/>
            <a:ext cx="1959480" cy="1959480"/>
          </a:xfrm>
          <a:prstGeom prst="rect">
            <a:avLst/>
          </a:prstGeom>
          <a:solidFill>
            <a:srgbClr val="c0504d"/>
          </a:solidFill>
          <a:ln w="25560">
            <a:solidFill>
              <a:srgbClr val="ffffff"/>
            </a:solidFill>
            <a:round/>
          </a:ln>
        </p:spPr>
        <p:txBody>
          <a:bodyPr anchor="ctr" bIns="156600" lIns="156600" rIns="156600" tIns="156600"/>
          <a:p>
            <a:pPr algn="ctr">
              <a:lnSpc>
                <a:spcPct val="90000"/>
              </a:lnSpc>
            </a:pPr>
            <a:r>
              <a:rPr lang="en-US" sz="2200">
                <a:solidFill>
                  <a:srgbClr val="ffffff"/>
                </a:solidFill>
                <a:latin typeface="Arial"/>
              </a:rPr>
              <a:t>Social</a:t>
            </a:r>
            <a:endParaRPr/>
          </a:p>
        </p:txBody>
      </p:sp>
      <p:sp>
        <p:nvSpPr>
          <p:cNvPr id="125" name="CustomShape 6"/>
          <p:cNvSpPr/>
          <p:nvPr/>
        </p:nvSpPr>
        <p:spPr>
          <a:xfrm>
            <a:off x="6576840" y="1858320"/>
            <a:ext cx="1959480" cy="1959480"/>
          </a:xfrm>
          <a:prstGeom prst="rect">
            <a:avLst/>
          </a:prstGeom>
          <a:solidFill>
            <a:srgbClr val="9bbb59"/>
          </a:solidFill>
          <a:ln w="25560">
            <a:solidFill>
              <a:srgbClr val="ffffff"/>
            </a:solidFill>
            <a:round/>
          </a:ln>
        </p:spPr>
        <p:txBody>
          <a:bodyPr anchor="ctr" bIns="156600" lIns="156600" rIns="156600" tIns="156600"/>
          <a:p>
            <a:pPr algn="ctr">
              <a:lnSpc>
                <a:spcPct val="90000"/>
              </a:lnSpc>
            </a:pPr>
            <a:r>
              <a:rPr lang="en-US" sz="2200">
                <a:solidFill>
                  <a:srgbClr val="ffffff"/>
                </a:solidFill>
                <a:latin typeface="Arial"/>
              </a:rPr>
              <a:t>Mobility</a:t>
            </a:r>
            <a:endParaRPr/>
          </a:p>
        </p:txBody>
      </p:sp>
      <p:sp>
        <p:nvSpPr>
          <p:cNvPr id="126" name="CustomShape 7"/>
          <p:cNvSpPr/>
          <p:nvPr/>
        </p:nvSpPr>
        <p:spPr>
          <a:xfrm>
            <a:off x="6576840" y="5868360"/>
            <a:ext cx="1959480" cy="1959480"/>
          </a:xfrm>
          <a:prstGeom prst="rect">
            <a:avLst/>
          </a:prstGeom>
          <a:solidFill>
            <a:srgbClr val="8064a2"/>
          </a:solidFill>
          <a:ln w="25560">
            <a:solidFill>
              <a:srgbClr val="ffffff"/>
            </a:solidFill>
            <a:round/>
          </a:ln>
        </p:spPr>
        <p:txBody>
          <a:bodyPr anchor="ctr" bIns="156600" lIns="156600" rIns="156600" tIns="156600"/>
          <a:p>
            <a:pPr algn="ctr">
              <a:lnSpc>
                <a:spcPct val="90000"/>
              </a:lnSpc>
            </a:pPr>
            <a:r>
              <a:rPr lang="en-US" sz="2200">
                <a:solidFill>
                  <a:srgbClr val="ffffff"/>
                </a:solidFill>
                <a:latin typeface="Arial"/>
              </a:rPr>
              <a:t>Cloud</a:t>
            </a:r>
            <a:endParaRPr/>
          </a:p>
        </p:txBody>
      </p:sp>
      <p:sp>
        <p:nvSpPr>
          <p:cNvPr id="127" name="CustomShape 8"/>
          <p:cNvSpPr/>
          <p:nvPr/>
        </p:nvSpPr>
        <p:spPr>
          <a:xfrm>
            <a:off x="2567160" y="5868360"/>
            <a:ext cx="1959480" cy="1959480"/>
          </a:xfrm>
          <a:prstGeom prst="rect">
            <a:avLst/>
          </a:prstGeom>
          <a:solidFill>
            <a:srgbClr val="4bacc6"/>
          </a:solidFill>
          <a:ln w="25560">
            <a:solidFill>
              <a:srgbClr val="ffffff"/>
            </a:solidFill>
            <a:round/>
          </a:ln>
        </p:spPr>
        <p:txBody>
          <a:bodyPr anchor="ctr" bIns="156600" lIns="156600" rIns="156600" tIns="156600"/>
          <a:p>
            <a:pPr algn="ctr">
              <a:lnSpc>
                <a:spcPct val="90000"/>
              </a:lnSpc>
            </a:pPr>
            <a:r>
              <a:rPr lang="en-US" sz="2200">
                <a:solidFill>
                  <a:srgbClr val="ffffff"/>
                </a:solidFill>
                <a:latin typeface="Arial"/>
              </a:rPr>
              <a:t>Analysis</a:t>
            </a:r>
            <a:endParaRPr/>
          </a:p>
        </p:txBody>
      </p:sp>
      <p:sp>
        <p:nvSpPr>
          <p:cNvPr id="128" name="CustomShape 9"/>
          <p:cNvSpPr/>
          <p:nvPr/>
        </p:nvSpPr>
        <p:spPr>
          <a:xfrm>
            <a:off x="4233600" y="3456000"/>
            <a:ext cx="676440" cy="587880"/>
          </a:xfrm>
          <a:prstGeom prst="rect">
            <a:avLst>
              <a:gd fmla="val 12500" name="adj1"/>
              <a:gd fmla="val 1142319" name="adj2"/>
              <a:gd fmla="val 20457681" name="adj3"/>
              <a:gd fmla="val 10800000" name="adj4"/>
              <a:gd fmla="val 12500" name="adj5"/>
            </a:avLst>
          </a:prstGeom>
          <a:solidFill>
            <a:srgbClr val="e8d0cf"/>
          </a:solidFill>
          <a:ln w="25560">
            <a:solidFill>
              <a:srgbClr val="ffffff"/>
            </a:solidFill>
            <a:round/>
          </a:ln>
        </p:spPr>
      </p:sp>
      <p:sp>
        <p:nvSpPr>
          <p:cNvPr id="129" name="CustomShape 10"/>
          <p:cNvSpPr/>
          <p:nvPr/>
        </p:nvSpPr>
        <p:spPr>
          <a:xfrm>
            <a:off x="4910400" y="4270680"/>
            <a:ext cx="676440" cy="587880"/>
          </a:xfrm>
          <a:prstGeom prst="rect">
            <a:avLst>
              <a:gd fmla="val 12500" name="adj1"/>
              <a:gd fmla="val 1142319" name="adj2"/>
              <a:gd fmla="val 20457681" name="adj3"/>
              <a:gd fmla="val 10800000" name="adj4"/>
              <a:gd fmla="val 12500" name="adj5"/>
            </a:avLst>
          </a:prstGeom>
          <a:solidFill>
            <a:srgbClr val="e8d0cf"/>
          </a:solidFill>
          <a:ln w="25560">
            <a:solidFill>
              <a:srgbClr val="ffffff"/>
            </a:solidFill>
            <a:round/>
          </a:ln>
        </p:spPr>
      </p:sp>
      <p:sp>
        <p:nvSpPr>
          <p:cNvPr id="130" name="TextShape 11"/>
          <p:cNvSpPr txBox="1"/>
          <p:nvPr/>
        </p:nvSpPr>
        <p:spPr>
          <a:xfrm>
            <a:off x="457200" y="274680"/>
            <a:ext cx="8229240" cy="1142640"/>
          </a:xfrm>
          <a:prstGeom prst="rect">
            <a:avLst/>
          </a:prstGeom>
        </p:spPr>
        <p:txBody>
          <a:bodyPr anchor="ctr"/>
          <a:p>
            <a:pPr algn="ctr">
              <a:lnSpc>
                <a:spcPct val="100000"/>
              </a:lnSpc>
            </a:pPr>
            <a:r>
              <a:rPr b="1" lang="en-US" sz="3600">
                <a:solidFill>
                  <a:srgbClr val="000000"/>
                </a:solidFill>
                <a:latin typeface="Arial"/>
              </a:rPr>
              <a:t>MỌI SẢN PHẨM ĐỀU SMAC</a:t>
            </a:r>
            <a:endParaRPr/>
          </a:p>
        </p:txBody>
      </p:sp>
      <p:sp>
        <p:nvSpPr>
          <p:cNvPr id="131" name="CustomShape 12"/>
          <p:cNvSpPr/>
          <p:nvPr/>
        </p:nvSpPr>
        <p:spPr>
          <a:xfrm>
            <a:off x="457200" y="1600200"/>
            <a:ext cx="773094112920" cy="-385920"/>
          </a:xfrm>
          <a:prstGeom prst="rect">
            <a:avLst>
              <a:gd fmla="val 16667" name="adj"/>
            </a:avLst>
          </a:prstGeom>
        </p:spPr>
        <p:txBody>
          <a:bodyPr bIns="45000" lIns="90000" rIns="90000" tIns="45000"/>
          <a:p>
            <a:pPr lvl="1">
              <a:buSzPct val="45000"/>
              <a:buFont typeface="StarSymbol"/>
              <a:buChar char=""/>
            </a:pPr>
            <a:r>
              <a:rPr lang="en-US"/>
              <a:t>Mọi</a:t>
            </a:r>
            <a:endParaRPr/>
          </a:p>
        </p:txBody>
      </p:sp>
      <p:sp>
        <p:nvSpPr>
          <p:cNvPr id="132" name="CustomShape 13"/>
          <p:cNvSpPr/>
          <p:nvPr/>
        </p:nvSpPr>
        <p:spPr>
          <a:xfrm>
            <a:off x="457200" y="1600200"/>
            <a:ext cx="773094112920" cy="-385920"/>
          </a:xfrm>
          <a:prstGeom prst="rect">
            <a:avLst>
              <a:gd fmla="val 16667" name="adj"/>
            </a:avLst>
          </a:prstGeom>
        </p:spPr>
        <p:txBody>
          <a:bodyPr bIns="45000" lIns="90000" rIns="90000" tIns="45000"/>
          <a:p>
            <a:pPr lvl="1">
              <a:buSzPct val="45000"/>
              <a:buFont typeface="StarSymbol"/>
              <a:buChar char=""/>
            </a:pPr>
            <a:r>
              <a:rPr lang="en-US"/>
              <a:t>Mọi</a:t>
            </a:r>
            <a:endParaRPr/>
          </a:p>
        </p:txBody>
      </p:sp>
      <p:sp>
        <p:nvSpPr>
          <p:cNvPr id="133" name="CustomShape 14"/>
          <p:cNvSpPr/>
          <p:nvPr/>
        </p:nvSpPr>
        <p:spPr>
          <a:xfrm>
            <a:off x="457200" y="-773094113280"/>
            <a:ext cx="773094112920" cy="-385920"/>
          </a:xfrm>
          <a:prstGeom prst="rect">
            <a:avLst>
              <a:gd fmla="val 16667" name="adj"/>
            </a:avLst>
          </a:prstGeom>
        </p:spPr>
        <p:txBody>
          <a:bodyPr bIns="45000" lIns="90000" rIns="90000" tIns="45000"/>
          <a:p>
            <a:pPr lvl="1">
              <a:buSzPct val="45000"/>
              <a:buFont typeface="StarSymbol"/>
              <a:buChar char=""/>
            </a:pPr>
            <a:r>
              <a:rPr lang="en-US"/>
              <a:t>Chạy</a:t>
            </a:r>
            <a:endParaRPr/>
          </a:p>
        </p:txBody>
      </p:sp>
      <p:sp>
        <p:nvSpPr>
          <p:cNvPr id="134" name="CustomShape 15"/>
          <p:cNvSpPr/>
          <p:nvPr/>
        </p:nvSpPr>
        <p:spPr>
          <a:xfrm>
            <a:off x="457200" y="-773094113280"/>
            <a:ext cx="773094112920" cy="-385920"/>
          </a:xfrm>
          <a:prstGeom prst="rect">
            <a:avLst>
              <a:gd fmla="val 16667" name="adj"/>
            </a:avLst>
          </a:prstGeom>
        </p:spPr>
        <p:txBody>
          <a:bodyPr bIns="45000" lIns="90000" rIns="90000" tIns="45000"/>
          <a:p>
            <a:pPr lvl="1">
              <a:buSzPct val="45000"/>
              <a:buFont typeface="StarSymbol"/>
              <a:buChar char=""/>
            </a:pPr>
            <a:r>
              <a:rPr lang="en-US"/>
              <a:t>Chạy</a:t>
            </a:r>
            <a:endParaRPr/>
          </a:p>
        </p:txBody>
      </p:sp>
      <p:sp>
        <p:nvSpPr>
          <p:cNvPr id="135" name="CustomShape 16"/>
          <p:cNvSpPr/>
          <p:nvPr/>
        </p:nvSpPr>
        <p:spPr>
          <a:xfrm>
            <a:off x="457200" y="-773094113280"/>
            <a:ext cx="773094112920" cy="-385920"/>
          </a:xfrm>
          <a:prstGeom prst="rect">
            <a:avLst>
              <a:gd fmla="val 16667" name="adj"/>
            </a:avLst>
          </a:prstGeom>
        </p:spPr>
        <p:txBody>
          <a:bodyPr bIns="45000" lIns="90000" rIns="90000" tIns="45000"/>
          <a:p>
            <a:pPr lvl="1">
              <a:buSzPct val="45000"/>
              <a:buFont typeface="StarSymbol"/>
              <a:buChar char=""/>
            </a:pPr>
            <a:r>
              <a:rPr lang="en-US"/>
              <a:t>Công</a:t>
            </a:r>
            <a:endParaRPr/>
          </a:p>
        </p:txBody>
      </p:sp>
      <p:sp>
        <p:nvSpPr>
          <p:cNvPr id="136" name="CustomShape 17"/>
          <p:cNvSpPr/>
          <p:nvPr/>
        </p:nvSpPr>
        <p:spPr>
          <a:xfrm>
            <a:off x="457200" y="-773094113280"/>
            <a:ext cx="773094112920" cy="-385920"/>
          </a:xfrm>
          <a:prstGeom prst="rect">
            <a:avLst>
              <a:gd fmla="val 16667" name="adj"/>
            </a:avLst>
          </a:prstGeom>
        </p:spPr>
        <p:txBody>
          <a:bodyPr bIns="45000" lIns="90000" rIns="90000" tIns="45000"/>
          <a:p>
            <a:pPr lvl="1">
              <a:buSzPct val="45000"/>
              <a:buFont typeface="StarSymbol"/>
              <a:buChar char=""/>
            </a:pPr>
            <a:r>
              <a:rPr lang="en-US"/>
              <a:t>Công</a:t>
            </a:r>
            <a:endParaRPr/>
          </a:p>
        </p:txBody>
      </p:sp>
      <p:sp>
        <p:nvSpPr>
          <p:cNvPr id="137" name="CustomShape 18"/>
          <p:cNvSpPr/>
          <p:nvPr/>
        </p:nvSpPr>
        <p:spPr>
          <a:xfrm>
            <a:off x="457200" y="-773094113280"/>
            <a:ext cx="773094112920" cy="-385920"/>
          </a:xfrm>
          <a:prstGeom prst="rect">
            <a:avLst>
              <a:gd fmla="val 16667" name="adj"/>
            </a:avLst>
          </a:prstGeom>
        </p:spPr>
        <p:txBody>
          <a:bodyPr bIns="45000" lIns="90000" rIns="90000" tIns="45000"/>
          <a:p>
            <a:pPr lvl="1">
              <a:buSzPct val="45000"/>
              <a:buFont typeface="StarSymbol"/>
              <a:buChar char=""/>
            </a:pPr>
            <a:r>
              <a:rPr lang="en-US"/>
              <a:t>Tổng</a:t>
            </a:r>
            <a:endParaRPr/>
          </a:p>
        </p:txBody>
      </p:sp>
      <p:sp>
        <p:nvSpPr>
          <p:cNvPr id="138" name="CustomShape 19"/>
          <p:cNvSpPr/>
          <p:nvPr/>
        </p:nvSpPr>
        <p:spPr>
          <a:xfrm>
            <a:off x="457200" y="-773094113280"/>
            <a:ext cx="773094112920" cy="-385920"/>
          </a:xfrm>
          <a:prstGeom prst="rect">
            <a:avLst>
              <a:gd fmla="val 16667" name="adj"/>
            </a:avLst>
          </a:prstGeom>
        </p:spPr>
        <p:txBody>
          <a:bodyPr bIns="45000" lIns="90000" rIns="90000" tIns="45000"/>
          <a:p>
            <a:pPr lvl="1">
              <a:buSzPct val="45000"/>
              <a:buFont typeface="StarSymbol"/>
              <a:buChar char=""/>
            </a:pPr>
            <a:r>
              <a:rPr lang="en-US"/>
              <a:t>Tổng</a:t>
            </a:r>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9" name="TextShape 1"/>
          <p:cNvSpPr txBox="1"/>
          <p:nvPr/>
        </p:nvSpPr>
        <p:spPr>
          <a:xfrm>
            <a:off x="685800" y="762120"/>
            <a:ext cx="7467120" cy="639360"/>
          </a:xfrm>
          <a:prstGeom prst="rect">
            <a:avLst/>
          </a:prstGeom>
        </p:spPr>
        <p:txBody>
          <a:bodyPr anchor="ctr"/>
          <a:p>
            <a:pPr algn="ctr">
              <a:lnSpc>
                <a:spcPct val="100000"/>
              </a:lnSpc>
            </a:pPr>
            <a:r>
              <a:rPr b="1" lang="en-US" sz="3200">
                <a:solidFill>
                  <a:srgbClr val="000000"/>
                </a:solidFill>
                <a:latin typeface="Arial"/>
              </a:rPr>
              <a:t>BIỂU ĐỒ TĂNG TRƯỞNG SẢN PHẨM DESKTOP và SAAS CỦA MISA</a:t>
            </a:r>
            <a:endParaRPr/>
          </a:p>
        </p:txBody>
      </p:sp>
      <p:graphicFrame>
        <p:nvGraphicFramePr>
          <p:cNvPr id="140" name="Chart 3"/>
          <p:cNvGraphicFramePr/>
          <p:nvPr/>
        </p:nvGraphicFramePr>
        <p:xfrm>
          <a:off x="685800" y="1676520"/>
          <a:ext cx="7238520" cy="4444560"/>
        </p:xfrm>
        <a:graphic>
          <a:graphicData uri="http://schemas.openxmlformats.org/drawingml/2006/chart">
            <c:chart xmlns:c="http://schemas.openxmlformats.org/drawingml/2006/chart" xmlns:r="http://schemas.openxmlformats.org/officeDocument/2006/relationships" r:id="rId1"/>
          </a:graphicData>
        </a:graphic>
      </p:graphicFrame>
    </p:spTree>
  </p:cSld>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1" name="CustomShape 1"/>
          <p:cNvSpPr/>
          <p:nvPr/>
        </p:nvSpPr>
        <p:spPr>
          <a:xfrm>
            <a:off x="457920" y="2930760"/>
            <a:ext cx="2260440" cy="1864440"/>
          </a:xfrm>
          <a:prstGeom prst="rect">
            <a:avLst>
              <a:gd fmla="val 10000" name="adj"/>
            </a:avLst>
          </a:prstGeom>
          <a:solidFill>
            <a:srgbClr val="ffffff"/>
          </a:solidFill>
          <a:ln w="25560">
            <a:solidFill>
              <a:srgbClr val="c0504d"/>
            </a:solidFill>
            <a:round/>
          </a:ln>
        </p:spPr>
      </p:sp>
      <p:sp>
        <p:nvSpPr>
          <p:cNvPr id="142" name="CustomShape 2"/>
          <p:cNvSpPr/>
          <p:nvPr/>
        </p:nvSpPr>
        <p:spPr>
          <a:xfrm>
            <a:off x="4875120" y="2200320"/>
            <a:ext cx="3152160" cy="3152160"/>
          </a:xfrm>
          <a:prstGeom prst="rect">
            <a:avLst>
              <a:gd fmla="val 2305" name="adj1"/>
              <a:gd fmla="val 278049" name="adj2"/>
              <a:gd fmla="val 3361172" name="adj3"/>
              <a:gd fmla="val 10332102" name="adj4"/>
              <a:gd fmla="val 2689" name="adj5"/>
            </a:avLst>
          </a:prstGeom>
          <a:solidFill>
            <a:srgbClr val="c0504d"/>
          </a:solidFill>
        </p:spPr>
      </p:sp>
      <p:sp>
        <p:nvSpPr>
          <p:cNvPr id="143" name="CustomShape 3"/>
          <p:cNvSpPr/>
          <p:nvPr/>
        </p:nvSpPr>
        <p:spPr>
          <a:xfrm>
            <a:off x="533520" y="3429000"/>
            <a:ext cx="2009160" cy="798840"/>
          </a:xfrm>
          <a:prstGeom prst="rect">
            <a:avLst>
              <a:gd fmla="val 10000" name="adj"/>
            </a:avLst>
          </a:prstGeom>
          <a:solidFill>
            <a:srgbClr val="c0504d"/>
          </a:solidFill>
          <a:ln w="25560">
            <a:solidFill>
              <a:srgbClr val="ffffff"/>
            </a:solidFill>
            <a:round/>
          </a:ln>
        </p:spPr>
        <p:txBody>
          <a:bodyPr anchor="ctr" bIns="29160" lIns="43920" rIns="43920" tIns="29160"/>
          <a:p>
            <a:pPr algn="ctr">
              <a:lnSpc>
                <a:spcPct val="90000"/>
              </a:lnSpc>
            </a:pPr>
            <a:r>
              <a:rPr lang="en-US" sz="2300">
                <a:solidFill>
                  <a:srgbClr val="ffffff"/>
                </a:solidFill>
                <a:latin typeface="Arial"/>
              </a:rPr>
              <a:t>Đăng ký sử dụng online</a:t>
            </a:r>
            <a:endParaRPr/>
          </a:p>
        </p:txBody>
      </p:sp>
      <p:sp>
        <p:nvSpPr>
          <p:cNvPr id="144" name="CustomShape 4"/>
          <p:cNvSpPr/>
          <p:nvPr/>
        </p:nvSpPr>
        <p:spPr>
          <a:xfrm>
            <a:off x="3315960" y="2930760"/>
            <a:ext cx="2260440" cy="1864440"/>
          </a:xfrm>
          <a:prstGeom prst="rect">
            <a:avLst>
              <a:gd fmla="val 10000" name="adj"/>
            </a:avLst>
          </a:prstGeom>
          <a:solidFill>
            <a:srgbClr val="ffffff"/>
          </a:solidFill>
          <a:ln w="25560">
            <a:solidFill>
              <a:srgbClr val="9bbb59"/>
            </a:solidFill>
            <a:round/>
          </a:ln>
        </p:spPr>
      </p:sp>
      <p:sp>
        <p:nvSpPr>
          <p:cNvPr id="145" name="CustomShape 5"/>
          <p:cNvSpPr/>
          <p:nvPr/>
        </p:nvSpPr>
        <p:spPr>
          <a:xfrm>
            <a:off x="4844160" y="1371600"/>
            <a:ext cx="3272400" cy="3272400"/>
          </a:xfrm>
          <a:prstGeom prst="rect">
            <a:avLst>
              <a:gd fmla="val 2220" name="adj1"/>
              <a:gd fmla="val 267332" name="adj2"/>
              <a:gd fmla="val 18395878" name="adj3"/>
              <a:gd fmla="val 11414231" name="adj4"/>
              <a:gd fmla="val 2590" name="adj5"/>
            </a:avLst>
          </a:prstGeom>
          <a:solidFill>
            <a:srgbClr val="c0504d"/>
          </a:solidFill>
        </p:spPr>
      </p:sp>
      <p:sp>
        <p:nvSpPr>
          <p:cNvPr id="146" name="CustomShape 6"/>
          <p:cNvSpPr/>
          <p:nvPr/>
        </p:nvSpPr>
        <p:spPr>
          <a:xfrm>
            <a:off x="3505320" y="3429000"/>
            <a:ext cx="2009160" cy="798840"/>
          </a:xfrm>
          <a:prstGeom prst="rect">
            <a:avLst>
              <a:gd fmla="val 10000" name="adj"/>
            </a:avLst>
          </a:prstGeom>
          <a:solidFill>
            <a:srgbClr val="9bbb59"/>
          </a:solidFill>
          <a:ln w="25560">
            <a:solidFill>
              <a:srgbClr val="ffffff"/>
            </a:solidFill>
            <a:round/>
          </a:ln>
        </p:spPr>
        <p:txBody>
          <a:bodyPr anchor="ctr" bIns="29160" lIns="43920" rIns="43920" tIns="29160"/>
          <a:p>
            <a:pPr algn="ctr">
              <a:lnSpc>
                <a:spcPct val="90000"/>
              </a:lnSpc>
            </a:pPr>
            <a:r>
              <a:rPr lang="en-US" sz="2300">
                <a:solidFill>
                  <a:srgbClr val="ffffff"/>
                </a:solidFill>
                <a:latin typeface="Arial"/>
              </a:rPr>
              <a:t>Đào tạo, hỗ trợ sử dụng</a:t>
            </a:r>
            <a:endParaRPr/>
          </a:p>
        </p:txBody>
      </p:sp>
      <p:sp>
        <p:nvSpPr>
          <p:cNvPr id="147" name="CustomShape 7"/>
          <p:cNvSpPr/>
          <p:nvPr/>
        </p:nvSpPr>
        <p:spPr>
          <a:xfrm>
            <a:off x="6174000" y="2930760"/>
            <a:ext cx="2260440" cy="1864440"/>
          </a:xfrm>
          <a:prstGeom prst="rect">
            <a:avLst>
              <a:gd fmla="val 10000" name="adj"/>
            </a:avLst>
          </a:prstGeom>
          <a:solidFill>
            <a:srgbClr val="ffffff"/>
          </a:solidFill>
          <a:ln w="25560">
            <a:solidFill>
              <a:srgbClr val="8064a2"/>
            </a:solidFill>
            <a:round/>
          </a:ln>
        </p:spPr>
      </p:sp>
      <p:sp>
        <p:nvSpPr>
          <p:cNvPr id="148" name="CustomShape 8"/>
          <p:cNvSpPr/>
          <p:nvPr/>
        </p:nvSpPr>
        <p:spPr>
          <a:xfrm>
            <a:off x="6324480" y="3505320"/>
            <a:ext cx="2009160" cy="798840"/>
          </a:xfrm>
          <a:prstGeom prst="rect">
            <a:avLst>
              <a:gd fmla="val 10000" name="adj"/>
            </a:avLst>
          </a:prstGeom>
          <a:solidFill>
            <a:srgbClr val="8064a2"/>
          </a:solidFill>
          <a:ln w="25560">
            <a:solidFill>
              <a:srgbClr val="ffffff"/>
            </a:solidFill>
            <a:round/>
          </a:ln>
        </p:spPr>
        <p:txBody>
          <a:bodyPr anchor="ctr" bIns="29160" lIns="43920" rIns="43920" tIns="29160"/>
          <a:p>
            <a:pPr algn="ctr">
              <a:lnSpc>
                <a:spcPct val="90000"/>
              </a:lnSpc>
            </a:pPr>
            <a:r>
              <a:rPr lang="en-US" sz="2300">
                <a:solidFill>
                  <a:srgbClr val="ffffff"/>
                </a:solidFill>
                <a:latin typeface="Arial"/>
              </a:rPr>
              <a:t>Trả phí thuê bao hàng năm</a:t>
            </a:r>
            <a:endParaRPr/>
          </a:p>
        </p:txBody>
      </p:sp>
      <p:sp>
        <p:nvSpPr>
          <p:cNvPr id="149" name="TextShape 9"/>
          <p:cNvSpPr txBox="1"/>
          <p:nvPr/>
        </p:nvSpPr>
        <p:spPr>
          <a:xfrm>
            <a:off x="457200" y="274680"/>
            <a:ext cx="8229240" cy="1142640"/>
          </a:xfrm>
          <a:prstGeom prst="rect">
            <a:avLst/>
          </a:prstGeom>
        </p:spPr>
        <p:txBody>
          <a:bodyPr anchor="ctr"/>
          <a:p>
            <a:pPr algn="ctr">
              <a:lnSpc>
                <a:spcPct val="100000"/>
              </a:lnSpc>
            </a:pPr>
            <a:r>
              <a:rPr b="1" lang="en-US" sz="3600">
                <a:solidFill>
                  <a:srgbClr val="000000"/>
                </a:solidFill>
                <a:latin typeface="Arial"/>
              </a:rPr>
              <a:t>CÁC BƯỚC TRIỂN KHAI</a:t>
            </a:r>
            <a:endParaRPr/>
          </a:p>
        </p:txBody>
      </p:sp>
      <p:sp>
        <p:nvSpPr>
          <p:cNvPr id="150" name="CustomShape 10"/>
          <p:cNvSpPr/>
          <p:nvPr/>
        </p:nvSpPr>
        <p:spPr>
          <a:xfrm>
            <a:off x="457200" y="1600200"/>
            <a:ext cx="773094112920" cy="753007093920"/>
          </a:xfrm>
          <a:prstGeom prst="rect">
            <a:avLst/>
          </a:prstGeom>
        </p:spPr>
      </p:sp>
      <p:sp>
        <p:nvSpPr>
          <p:cNvPr id="151" name="CustomShape 11"/>
          <p:cNvSpPr/>
          <p:nvPr/>
        </p:nvSpPr>
        <p:spPr>
          <a:xfrm>
            <a:off x="457200" y="1600200"/>
            <a:ext cx="773094112920" cy="753007093920"/>
          </a:xfrm>
          <a:prstGeom prst="rect">
            <a:avLst>
              <a:gd fmla="val 16667" name="adj"/>
            </a:avLst>
          </a:prstGeom>
        </p:spPr>
      </p:sp>
      <p:sp>
        <p:nvSpPr>
          <p:cNvPr id="152" name="CustomShape 12"/>
          <p:cNvSpPr/>
          <p:nvPr/>
        </p:nvSpPr>
        <p:spPr>
          <a:xfrm>
            <a:off x="457200" y="1600200"/>
            <a:ext cx="773094112920" cy="773094112920"/>
          </a:xfrm>
          <a:prstGeom prst="rect">
            <a:avLst>
              <a:gd fmla="val 16667" name="adj"/>
            </a:avLst>
          </a:prstGeom>
        </p:spPr>
      </p:sp>
      <p:sp>
        <p:nvSpPr>
          <p:cNvPr id="153" name="CustomShape 13"/>
          <p:cNvSpPr/>
          <p:nvPr/>
        </p:nvSpPr>
        <p:spPr>
          <a:xfrm>
            <a:off x="457200" y="-773094113280"/>
            <a:ext cx="773094112920" cy="-385920"/>
          </a:xfrm>
          <a:prstGeom prst="rect">
            <a:avLst>
              <a:gd fmla="val 16667" name="adj"/>
            </a:avLst>
          </a:prstGeom>
        </p:spPr>
        <p:txBody>
          <a:bodyPr bIns="45000" lIns="90000" rIns="90000" tIns="45000"/>
          <a:p>
            <a:r>
              <a:rPr lang="en-US"/>
              <a:t>Đăng</a:t>
            </a:r>
            <a:endParaRPr/>
          </a:p>
        </p:txBody>
      </p:sp>
      <p:sp>
        <p:nvSpPr>
          <p:cNvPr id="154" name="CustomShape 14"/>
          <p:cNvSpPr/>
          <p:nvPr/>
        </p:nvSpPr>
        <p:spPr>
          <a:xfrm>
            <a:off x="-773094113280" y="1600200"/>
            <a:ext cx="197716139640" cy="13691037600"/>
          </a:xfrm>
          <a:prstGeom prst="rect">
            <a:avLst/>
          </a:prstGeom>
        </p:spPr>
      </p:sp>
      <p:sp>
        <p:nvSpPr>
          <p:cNvPr id="155" name="CustomShape 15"/>
          <p:cNvSpPr/>
          <p:nvPr/>
        </p:nvSpPr>
        <p:spPr>
          <a:xfrm>
            <a:off x="-773094113280" y="1600200"/>
            <a:ext cx="773094112920" cy="753007093920"/>
          </a:xfrm>
          <a:prstGeom prst="rect">
            <a:avLst/>
          </a:prstGeom>
        </p:spPr>
      </p:sp>
      <p:sp>
        <p:nvSpPr>
          <p:cNvPr id="156" name="CustomShape 16"/>
          <p:cNvSpPr/>
          <p:nvPr/>
        </p:nvSpPr>
        <p:spPr>
          <a:xfrm>
            <a:off x="-773094113280" y="1600200"/>
            <a:ext cx="773094112920" cy="753007093920"/>
          </a:xfrm>
          <a:prstGeom prst="rect">
            <a:avLst>
              <a:gd fmla="val 16667" name="adj"/>
            </a:avLst>
          </a:prstGeom>
        </p:spPr>
      </p:sp>
      <p:sp>
        <p:nvSpPr>
          <p:cNvPr id="157" name="CustomShape 17"/>
          <p:cNvSpPr/>
          <p:nvPr/>
        </p:nvSpPr>
        <p:spPr>
          <a:xfrm>
            <a:off x="-773094113280" y="1600200"/>
            <a:ext cx="773094112920" cy="773094112920"/>
          </a:xfrm>
          <a:prstGeom prst="rect">
            <a:avLst>
              <a:gd fmla="val 16667" name="adj"/>
            </a:avLst>
          </a:prstGeom>
        </p:spPr>
      </p:sp>
      <p:sp>
        <p:nvSpPr>
          <p:cNvPr id="158" name="CustomShape 18"/>
          <p:cNvSpPr/>
          <p:nvPr/>
        </p:nvSpPr>
        <p:spPr>
          <a:xfrm>
            <a:off x="-773094113280" y="-773094113280"/>
            <a:ext cx="773094112920" cy="-385920"/>
          </a:xfrm>
          <a:prstGeom prst="rect">
            <a:avLst>
              <a:gd fmla="val 16667" name="adj"/>
            </a:avLst>
          </a:prstGeom>
        </p:spPr>
        <p:txBody>
          <a:bodyPr bIns="45000" lIns="90000" rIns="90000" tIns="45000"/>
          <a:p>
            <a:r>
              <a:rPr lang="en-US"/>
              <a:t>Đào</a:t>
            </a:r>
            <a:endParaRPr/>
          </a:p>
        </p:txBody>
      </p:sp>
      <p:sp>
        <p:nvSpPr>
          <p:cNvPr id="159" name="CustomShape 19"/>
          <p:cNvSpPr/>
          <p:nvPr/>
        </p:nvSpPr>
        <p:spPr>
          <a:xfrm>
            <a:off x="-773094113280" y="1600200"/>
            <a:ext cx="197716139640" cy="13691037600"/>
          </a:xfrm>
          <a:prstGeom prst="rect">
            <a:avLst/>
          </a:prstGeom>
        </p:spPr>
      </p:sp>
      <p:sp>
        <p:nvSpPr>
          <p:cNvPr id="160" name="CustomShape 20"/>
          <p:cNvSpPr/>
          <p:nvPr/>
        </p:nvSpPr>
        <p:spPr>
          <a:xfrm>
            <a:off x="2819520" y="3505320"/>
            <a:ext cx="456840" cy="533160"/>
          </a:xfrm>
          <a:prstGeom prst="rect">
            <a:avLst>
              <a:gd fmla="val 50000" name="adj1"/>
              <a:gd fmla="val 50000" name="adj2"/>
            </a:avLst>
          </a:prstGeom>
          <a:solidFill>
            <a:srgbClr val="ffffff"/>
          </a:solidFill>
          <a:ln w="25560">
            <a:solidFill>
              <a:srgbClr val="c0504d"/>
            </a:solidFill>
            <a:round/>
          </a:ln>
        </p:spPr>
      </p:sp>
    </p:spTree>
  </p:cSld>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1" name="TextShape 1"/>
          <p:cNvSpPr txBox="1"/>
          <p:nvPr/>
        </p:nvSpPr>
        <p:spPr>
          <a:xfrm>
            <a:off x="457200" y="274680"/>
            <a:ext cx="8229240" cy="639360"/>
          </a:xfrm>
          <a:prstGeom prst="rect">
            <a:avLst/>
          </a:prstGeom>
        </p:spPr>
        <p:txBody>
          <a:bodyPr anchor="ctr"/>
          <a:p>
            <a:pPr algn="ctr">
              <a:lnSpc>
                <a:spcPct val="100000"/>
              </a:lnSpc>
            </a:pPr>
            <a:r>
              <a:rPr b="1" lang="en-US" sz="3200">
                <a:solidFill>
                  <a:srgbClr val="000000"/>
                </a:solidFill>
                <a:latin typeface="Arial"/>
              </a:rPr>
              <a:t>MÔ HÌNH NGƯỜI DÙNG VỚI HỆ THỐNG</a:t>
            </a:r>
            <a:endParaRPr/>
          </a:p>
        </p:txBody>
      </p:sp>
      <p:pic>
        <p:nvPicPr>
          <p:cNvPr descr="" id="162" name="Picture 6"/>
          <p:cNvPicPr/>
          <p:nvPr/>
        </p:nvPicPr>
        <p:blipFill>
          <a:blip r:embed="rId1"/>
          <a:stretch>
            <a:fillRect/>
          </a:stretch>
        </p:blipFill>
        <p:spPr>
          <a:xfrm>
            <a:off x="739080" y="1464120"/>
            <a:ext cx="4252320" cy="2444760"/>
          </a:xfrm>
          <a:prstGeom prst="rect">
            <a:avLst/>
          </a:prstGeom>
        </p:spPr>
      </p:pic>
      <p:pic>
        <p:nvPicPr>
          <p:cNvPr descr="" id="163" name="Picture 8"/>
          <p:cNvPicPr/>
          <p:nvPr/>
        </p:nvPicPr>
        <p:blipFill>
          <a:blip r:embed="rId2"/>
          <a:stretch>
            <a:fillRect/>
          </a:stretch>
        </p:blipFill>
        <p:spPr>
          <a:xfrm>
            <a:off x="3515760" y="3792600"/>
            <a:ext cx="4813560" cy="2455200"/>
          </a:xfrm>
          <a:prstGeom prst="rect">
            <a:avLst/>
          </a:prstGeom>
        </p:spPr>
      </p:pic>
      <p:sp>
        <p:nvSpPr>
          <p:cNvPr id="164" name="CustomShape 2"/>
          <p:cNvSpPr/>
          <p:nvPr/>
        </p:nvSpPr>
        <p:spPr>
          <a:xfrm>
            <a:off x="187200" y="1392120"/>
            <a:ext cx="8499240" cy="5008320"/>
          </a:xfrm>
          <a:prstGeom prst="rect">
            <a:avLst/>
          </a:prstGeom>
          <a:ln cap="rnd" w="28440">
            <a:solidFill>
              <a:srgbClr val="00b0f0"/>
            </a:solidFill>
            <a:custDash>
              <a:ds d="79000" sp="79000"/>
            </a:custDash>
            <a:round/>
          </a:ln>
        </p:spPr>
      </p:sp>
      <p:pic>
        <p:nvPicPr>
          <p:cNvPr descr="" id="165" name="Picture 10"/>
          <p:cNvPicPr/>
          <p:nvPr/>
        </p:nvPicPr>
        <p:blipFill>
          <a:blip r:embed="rId3"/>
          <a:stretch>
            <a:fillRect/>
          </a:stretch>
        </p:blipFill>
        <p:spPr>
          <a:xfrm>
            <a:off x="852120" y="4469040"/>
            <a:ext cx="1330560" cy="1234440"/>
          </a:xfrm>
          <a:prstGeom prst="rect">
            <a:avLst/>
          </a:prstGeom>
        </p:spPr>
      </p:pic>
      <p:sp>
        <p:nvSpPr>
          <p:cNvPr id="166" name="CustomShape 3"/>
          <p:cNvSpPr/>
          <p:nvPr/>
        </p:nvSpPr>
        <p:spPr>
          <a:xfrm>
            <a:off x="954720" y="5598360"/>
            <a:ext cx="1116360" cy="300600"/>
          </a:xfrm>
          <a:prstGeom prst="rect">
            <a:avLst/>
          </a:prstGeom>
        </p:spPr>
        <p:txBody>
          <a:bodyPr anchor="b" bIns="41040" lIns="82080" rIns="82080" tIns="41040" wrap="none"/>
          <a:p>
            <a:pPr>
              <a:lnSpc>
                <a:spcPct val="90000"/>
              </a:lnSpc>
            </a:pPr>
            <a:r>
              <a:rPr b="1" lang="en-US" sz="1600">
                <a:solidFill>
                  <a:srgbClr val="3e8dc5"/>
                </a:solidFill>
                <a:latin typeface="Times New Roman"/>
              </a:rPr>
              <a:t>Phụ huynh</a:t>
            </a:r>
            <a:endParaRPr/>
          </a:p>
        </p:txBody>
      </p:sp>
      <p:sp>
        <p:nvSpPr>
          <p:cNvPr id="167" name="CustomShape 4"/>
          <p:cNvSpPr/>
          <p:nvPr/>
        </p:nvSpPr>
        <p:spPr>
          <a:xfrm>
            <a:off x="2112480" y="4606920"/>
            <a:ext cx="948960" cy="357120"/>
          </a:xfrm>
          <a:prstGeom prst="rect">
            <a:avLst>
              <a:gd fmla="val 50000" name="adj1"/>
              <a:gd fmla="val 50000" name="adj2"/>
            </a:avLst>
          </a:prstGeom>
          <a:gradFill>
            <a:gsLst>
              <a:gs pos="0">
                <a:srgbClr val="003d55"/>
              </a:gs>
              <a:gs pos="100000">
                <a:srgbClr val="4f81bd"/>
              </a:gs>
            </a:gsLst>
            <a:lin ang="7320000"/>
          </a:gradFill>
          <a:ln w="9360">
            <a:solidFill>
              <a:srgbClr val="00b0f0"/>
            </a:solidFill>
            <a:round/>
          </a:ln>
        </p:spPr>
      </p:sp>
      <p:sp>
        <p:nvSpPr>
          <p:cNvPr id="168" name="CustomShape 5"/>
          <p:cNvSpPr/>
          <p:nvPr/>
        </p:nvSpPr>
        <p:spPr>
          <a:xfrm>
            <a:off x="6593760" y="2920320"/>
            <a:ext cx="948960" cy="357120"/>
          </a:xfrm>
          <a:prstGeom prst="rect">
            <a:avLst>
              <a:gd fmla="val 50000" name="adj1"/>
              <a:gd fmla="val 50000" name="adj2"/>
            </a:avLst>
          </a:prstGeom>
          <a:gradFill>
            <a:gsLst>
              <a:gs pos="0">
                <a:srgbClr val="003d55"/>
              </a:gs>
              <a:gs pos="100000">
                <a:srgbClr val="4f81bd"/>
              </a:gs>
            </a:gsLst>
            <a:lin ang="17820000"/>
          </a:gradFill>
          <a:ln w="9360">
            <a:solidFill>
              <a:srgbClr val="00b0f0"/>
            </a:solidFill>
            <a:round/>
          </a:ln>
        </p:spPr>
      </p:sp>
      <p:sp>
        <p:nvSpPr>
          <p:cNvPr id="169" name="CustomShape 6"/>
          <p:cNvSpPr/>
          <p:nvPr/>
        </p:nvSpPr>
        <p:spPr>
          <a:xfrm>
            <a:off x="6537960" y="2952720"/>
            <a:ext cx="924120" cy="300600"/>
          </a:xfrm>
          <a:prstGeom prst="rect">
            <a:avLst/>
          </a:prstGeom>
        </p:spPr>
        <p:txBody>
          <a:bodyPr anchor="b" bIns="41040" lIns="82080" rIns="82080" tIns="41040" wrap="none"/>
          <a:p>
            <a:pPr>
              <a:lnSpc>
                <a:spcPct val="90000"/>
              </a:lnSpc>
            </a:pPr>
            <a:r>
              <a:rPr b="1" lang="en-US" sz="1600">
                <a:solidFill>
                  <a:srgbClr val="3e8dc5"/>
                </a:solidFill>
                <a:latin typeface="Times New Roman"/>
              </a:rPr>
              <a:t>Học sinh</a:t>
            </a:r>
            <a:endParaRPr/>
          </a:p>
        </p:txBody>
      </p:sp>
      <p:pic>
        <p:nvPicPr>
          <p:cNvPr descr="" id="170" name="Picture 12"/>
          <p:cNvPicPr/>
          <p:nvPr/>
        </p:nvPicPr>
        <p:blipFill>
          <a:blip r:embed="rId4"/>
          <a:stretch>
            <a:fillRect/>
          </a:stretch>
        </p:blipFill>
        <p:spPr>
          <a:xfrm>
            <a:off x="6544080" y="1893600"/>
            <a:ext cx="887040" cy="1129320"/>
          </a:xfrm>
          <a:prstGeom prst="rect">
            <a:avLst/>
          </a:prstGeom>
        </p:spPr>
      </p:pic>
      <p:sp>
        <p:nvSpPr>
          <p:cNvPr id="171" name="CustomShape 7"/>
          <p:cNvSpPr/>
          <p:nvPr/>
        </p:nvSpPr>
        <p:spPr>
          <a:xfrm>
            <a:off x="2922120" y="2894760"/>
            <a:ext cx="2808720" cy="1645560"/>
          </a:xfrm>
          <a:prstGeom prst="rect">
            <a:avLst/>
          </a:prstGeom>
          <a:ln w="9360">
            <a:solidFill>
              <a:srgbClr val="00b0f0"/>
            </a:solidFill>
            <a:round/>
          </a:ln>
        </p:spPr>
      </p:sp>
      <p:pic>
        <p:nvPicPr>
          <p:cNvPr descr="" id="172" name="Picture 2"/>
          <p:cNvPicPr/>
          <p:nvPr/>
        </p:nvPicPr>
        <p:blipFill>
          <a:blip r:embed="rId5"/>
          <a:stretch>
            <a:fillRect/>
          </a:stretch>
        </p:blipFill>
        <p:spPr>
          <a:xfrm>
            <a:off x="3347640" y="3460320"/>
            <a:ext cx="2042640" cy="646920"/>
          </a:xfrm>
          <a:prstGeom prst="rect">
            <a:avLst/>
          </a:prstGeom>
        </p:spPr>
      </p:pic>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